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3" r:id="rId4"/>
    <p:sldId id="282" r:id="rId5"/>
    <p:sldId id="258" r:id="rId6"/>
    <p:sldId id="280" r:id="rId7"/>
    <p:sldId id="260" r:id="rId8"/>
    <p:sldId id="261" r:id="rId9"/>
    <p:sldId id="262" r:id="rId10"/>
    <p:sldId id="263" r:id="rId11"/>
    <p:sldId id="264" r:id="rId12"/>
    <p:sldId id="265" r:id="rId13"/>
    <p:sldId id="267" r:id="rId14"/>
    <p:sldId id="268" r:id="rId15"/>
    <p:sldId id="269" r:id="rId16"/>
    <p:sldId id="270" r:id="rId17"/>
    <p:sldId id="271" r:id="rId18"/>
    <p:sldId id="284" r:id="rId19"/>
    <p:sldId id="287"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5226" autoAdjust="0"/>
  </p:normalViewPr>
  <p:slideViewPr>
    <p:cSldViewPr snapToGrid="0">
      <p:cViewPr>
        <p:scale>
          <a:sx n="100" d="100"/>
          <a:sy n="100" d="100"/>
        </p:scale>
        <p:origin x="-389"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Brosseau" userId="bfa8e779-a190-40f4-9993-49af357a7e38" providerId="ADAL" clId="{B8D60B68-A36A-48CD-ABB0-F1817FC6A174}"/>
    <pc:docChg chg="custSel addSld delSld modSld">
      <pc:chgData name="Kevin Brosseau" userId="bfa8e779-a190-40f4-9993-49af357a7e38" providerId="ADAL" clId="{B8D60B68-A36A-48CD-ABB0-F1817FC6A174}" dt="2021-04-28T15:55:50.873" v="13" actId="26606"/>
      <pc:docMkLst>
        <pc:docMk/>
      </pc:docMkLst>
      <pc:sldChg chg="new del">
        <pc:chgData name="Kevin Brosseau" userId="bfa8e779-a190-40f4-9993-49af357a7e38" providerId="ADAL" clId="{B8D60B68-A36A-48CD-ABB0-F1817FC6A174}" dt="2021-04-28T15:55:37.912" v="1" actId="47"/>
        <pc:sldMkLst>
          <pc:docMk/>
          <pc:sldMk cId="1367792389" sldId="288"/>
        </pc:sldMkLst>
      </pc:sldChg>
      <pc:sldChg chg="addSp modSp new mod setBg">
        <pc:chgData name="Kevin Brosseau" userId="bfa8e779-a190-40f4-9993-49af357a7e38" providerId="ADAL" clId="{B8D60B68-A36A-48CD-ABB0-F1817FC6A174}" dt="2021-04-28T15:55:50.873" v="13" actId="26606"/>
        <pc:sldMkLst>
          <pc:docMk/>
          <pc:sldMk cId="1458146777" sldId="288"/>
        </pc:sldMkLst>
        <pc:spChg chg="mod">
          <ac:chgData name="Kevin Brosseau" userId="bfa8e779-a190-40f4-9993-49af357a7e38" providerId="ADAL" clId="{B8D60B68-A36A-48CD-ABB0-F1817FC6A174}" dt="2021-04-28T15:55:50.873" v="13" actId="26606"/>
          <ac:spMkLst>
            <pc:docMk/>
            <pc:sldMk cId="1458146777" sldId="288"/>
            <ac:spMk id="2" creationId="{DDE6E5C6-FA40-48F3-9EA4-A1A4EFE88B8B}"/>
          </ac:spMkLst>
        </pc:spChg>
        <pc:spChg chg="mod">
          <ac:chgData name="Kevin Brosseau" userId="bfa8e779-a190-40f4-9993-49af357a7e38" providerId="ADAL" clId="{B8D60B68-A36A-48CD-ABB0-F1817FC6A174}" dt="2021-04-28T15:55:50.873" v="13" actId="26606"/>
          <ac:spMkLst>
            <pc:docMk/>
            <pc:sldMk cId="1458146777" sldId="288"/>
            <ac:spMk id="3" creationId="{64AD80BD-9EE1-4063-B60A-072F8D630409}"/>
          </ac:spMkLst>
        </pc:spChg>
        <pc:spChg chg="add">
          <ac:chgData name="Kevin Brosseau" userId="bfa8e779-a190-40f4-9993-49af357a7e38" providerId="ADAL" clId="{B8D60B68-A36A-48CD-ABB0-F1817FC6A174}" dt="2021-04-28T15:55:50.873" v="13" actId="26606"/>
          <ac:spMkLst>
            <pc:docMk/>
            <pc:sldMk cId="1458146777" sldId="288"/>
            <ac:spMk id="8" creationId="{289ED1AA-8684-4D37-B208-8777E1A7780D}"/>
          </ac:spMkLst>
        </pc:spChg>
        <pc:spChg chg="add">
          <ac:chgData name="Kevin Brosseau" userId="bfa8e779-a190-40f4-9993-49af357a7e38" providerId="ADAL" clId="{B8D60B68-A36A-48CD-ABB0-F1817FC6A174}" dt="2021-04-28T15:55:50.873" v="13" actId="26606"/>
          <ac:spMkLst>
            <pc:docMk/>
            <pc:sldMk cId="1458146777" sldId="288"/>
            <ac:spMk id="10" creationId="{4180E01B-B1F4-437C-807D-1C930718EE64}"/>
          </ac:spMkLst>
        </pc:spChg>
        <pc:spChg chg="add">
          <ac:chgData name="Kevin Brosseau" userId="bfa8e779-a190-40f4-9993-49af357a7e38" providerId="ADAL" clId="{B8D60B68-A36A-48CD-ABB0-F1817FC6A174}" dt="2021-04-28T15:55:50.873" v="13" actId="26606"/>
          <ac:spMkLst>
            <pc:docMk/>
            <pc:sldMk cId="1458146777" sldId="288"/>
            <ac:spMk id="12" creationId="{41F77738-2AF0-4750-A0C7-F97C2C17590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4D0E0-F937-441C-95FE-395A7BA7D03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1F24F7C-3683-4E82-BE78-71E188410A6B}">
      <dgm:prSet/>
      <dgm:spPr/>
      <dgm:t>
        <a:bodyPr/>
        <a:lstStyle/>
        <a:p>
          <a:pPr>
            <a:lnSpc>
              <a:spcPct val="100000"/>
            </a:lnSpc>
          </a:pPr>
          <a:r>
            <a:rPr lang="en-US"/>
            <a:t>How do I know I’ve been compromised?</a:t>
          </a:r>
        </a:p>
      </dgm:t>
    </dgm:pt>
    <dgm:pt modelId="{67DF830B-49AF-47A4-9C1F-90AFFEE894A3}" type="parTrans" cxnId="{179AA750-D396-44CB-8687-A6B12A09B99F}">
      <dgm:prSet/>
      <dgm:spPr/>
      <dgm:t>
        <a:bodyPr/>
        <a:lstStyle/>
        <a:p>
          <a:endParaRPr lang="en-US"/>
        </a:p>
      </dgm:t>
    </dgm:pt>
    <dgm:pt modelId="{93C6CF0F-895C-4AC0-B5E5-3BE15CDD8DA1}" type="sibTrans" cxnId="{179AA750-D396-44CB-8687-A6B12A09B99F}">
      <dgm:prSet/>
      <dgm:spPr/>
      <dgm:t>
        <a:bodyPr/>
        <a:lstStyle/>
        <a:p>
          <a:pPr>
            <a:lnSpc>
              <a:spcPct val="100000"/>
            </a:lnSpc>
          </a:pPr>
          <a:endParaRPr lang="en-US"/>
        </a:p>
      </dgm:t>
    </dgm:pt>
    <dgm:pt modelId="{FC1CFF2B-4F2A-4623-9D47-C867E6CC5422}">
      <dgm:prSet/>
      <dgm:spPr/>
      <dgm:t>
        <a:bodyPr/>
        <a:lstStyle/>
        <a:p>
          <a:pPr>
            <a:lnSpc>
              <a:spcPct val="100000"/>
            </a:lnSpc>
          </a:pPr>
          <a:r>
            <a:rPr lang="en-US"/>
            <a:t>What to expect if your account has been compromised.</a:t>
          </a:r>
        </a:p>
      </dgm:t>
    </dgm:pt>
    <dgm:pt modelId="{EE71A9D8-61AE-4DF1-9F94-733AA944F09B}" type="parTrans" cxnId="{B3C0765C-7C86-43E8-A30F-CCFE987B83EA}">
      <dgm:prSet/>
      <dgm:spPr/>
      <dgm:t>
        <a:bodyPr/>
        <a:lstStyle/>
        <a:p>
          <a:endParaRPr lang="en-US"/>
        </a:p>
      </dgm:t>
    </dgm:pt>
    <dgm:pt modelId="{3A39E44C-2DCB-45EE-8A0F-A5C67C8E478A}" type="sibTrans" cxnId="{B3C0765C-7C86-43E8-A30F-CCFE987B83EA}">
      <dgm:prSet/>
      <dgm:spPr/>
      <dgm:t>
        <a:bodyPr/>
        <a:lstStyle/>
        <a:p>
          <a:pPr>
            <a:lnSpc>
              <a:spcPct val="100000"/>
            </a:lnSpc>
          </a:pPr>
          <a:endParaRPr lang="en-US"/>
        </a:p>
      </dgm:t>
    </dgm:pt>
    <dgm:pt modelId="{1850FC22-3471-4B56-A5AC-CD15340C2D6F}">
      <dgm:prSet/>
      <dgm:spPr/>
      <dgm:t>
        <a:bodyPr/>
        <a:lstStyle/>
        <a:p>
          <a:pPr>
            <a:lnSpc>
              <a:spcPct val="100000"/>
            </a:lnSpc>
          </a:pPr>
          <a:r>
            <a:rPr lang="en-US" dirty="0"/>
            <a:t>“My system has been compromised. Now what?”</a:t>
          </a:r>
        </a:p>
      </dgm:t>
    </dgm:pt>
    <dgm:pt modelId="{B2C93028-58DF-4C7C-93EF-69F8A800C010}" type="parTrans" cxnId="{FD113F83-7E50-43F3-85F6-D28CF0872CA1}">
      <dgm:prSet/>
      <dgm:spPr/>
      <dgm:t>
        <a:bodyPr/>
        <a:lstStyle/>
        <a:p>
          <a:endParaRPr lang="en-US"/>
        </a:p>
      </dgm:t>
    </dgm:pt>
    <dgm:pt modelId="{2FEF60B0-DC09-4EE7-9A51-DBAF8ECA8A3B}" type="sibTrans" cxnId="{FD113F83-7E50-43F3-85F6-D28CF0872CA1}">
      <dgm:prSet/>
      <dgm:spPr/>
      <dgm:t>
        <a:bodyPr/>
        <a:lstStyle/>
        <a:p>
          <a:pPr>
            <a:lnSpc>
              <a:spcPct val="100000"/>
            </a:lnSpc>
          </a:pPr>
          <a:endParaRPr lang="en-US"/>
        </a:p>
      </dgm:t>
    </dgm:pt>
    <dgm:pt modelId="{3BC6B8C9-1629-49C6-9989-63E0D974C1CC}">
      <dgm:prSet/>
      <dgm:spPr/>
      <dgm:t>
        <a:bodyPr/>
        <a:lstStyle/>
        <a:p>
          <a:pPr>
            <a:lnSpc>
              <a:spcPct val="100000"/>
            </a:lnSpc>
          </a:pPr>
          <a:r>
            <a:rPr lang="en-US" dirty="0"/>
            <a:t>How to help prevent this from happening again.</a:t>
          </a:r>
        </a:p>
      </dgm:t>
    </dgm:pt>
    <dgm:pt modelId="{500E43DA-EE00-4420-B8DB-C5420058A270}" type="parTrans" cxnId="{AB3F3F9D-C67B-4E45-BBC3-8C7CAFEF8731}">
      <dgm:prSet/>
      <dgm:spPr/>
      <dgm:t>
        <a:bodyPr/>
        <a:lstStyle/>
        <a:p>
          <a:endParaRPr lang="en-US"/>
        </a:p>
      </dgm:t>
    </dgm:pt>
    <dgm:pt modelId="{304552D7-3985-4B45-9FC1-0E232173BD98}" type="sibTrans" cxnId="{AB3F3F9D-C67B-4E45-BBC3-8C7CAFEF8731}">
      <dgm:prSet/>
      <dgm:spPr/>
      <dgm:t>
        <a:bodyPr/>
        <a:lstStyle/>
        <a:p>
          <a:endParaRPr lang="en-US"/>
        </a:p>
      </dgm:t>
    </dgm:pt>
    <dgm:pt modelId="{40F65B05-903C-4414-B5D4-CC18516205F9}" type="pres">
      <dgm:prSet presAssocID="{6824D0E0-F937-441C-95FE-395A7BA7D038}" presName="vert0" presStyleCnt="0">
        <dgm:presLayoutVars>
          <dgm:dir/>
          <dgm:animOne val="branch"/>
          <dgm:animLvl val="lvl"/>
        </dgm:presLayoutVars>
      </dgm:prSet>
      <dgm:spPr/>
    </dgm:pt>
    <dgm:pt modelId="{30F23A21-055F-4850-B6F5-6A26BCB4B173}" type="pres">
      <dgm:prSet presAssocID="{61F24F7C-3683-4E82-BE78-71E188410A6B}" presName="thickLine" presStyleLbl="alignNode1" presStyleIdx="0" presStyleCnt="4"/>
      <dgm:spPr/>
    </dgm:pt>
    <dgm:pt modelId="{8495163E-C136-4224-A922-BECB91A86A4B}" type="pres">
      <dgm:prSet presAssocID="{61F24F7C-3683-4E82-BE78-71E188410A6B}" presName="horz1" presStyleCnt="0"/>
      <dgm:spPr/>
    </dgm:pt>
    <dgm:pt modelId="{2EC1A7A6-6EB3-4A9B-8C34-7108CEFA73ED}" type="pres">
      <dgm:prSet presAssocID="{61F24F7C-3683-4E82-BE78-71E188410A6B}" presName="tx1" presStyleLbl="revTx" presStyleIdx="0" presStyleCnt="4"/>
      <dgm:spPr/>
    </dgm:pt>
    <dgm:pt modelId="{3D4DCF16-66F2-49D4-9497-1F61E8E24BCA}" type="pres">
      <dgm:prSet presAssocID="{61F24F7C-3683-4E82-BE78-71E188410A6B}" presName="vert1" presStyleCnt="0"/>
      <dgm:spPr/>
    </dgm:pt>
    <dgm:pt modelId="{24403758-EB99-415A-94AC-0B5548001E44}" type="pres">
      <dgm:prSet presAssocID="{FC1CFF2B-4F2A-4623-9D47-C867E6CC5422}" presName="thickLine" presStyleLbl="alignNode1" presStyleIdx="1" presStyleCnt="4"/>
      <dgm:spPr/>
    </dgm:pt>
    <dgm:pt modelId="{04D3BC6B-309A-45EF-A331-509EBEBD886C}" type="pres">
      <dgm:prSet presAssocID="{FC1CFF2B-4F2A-4623-9D47-C867E6CC5422}" presName="horz1" presStyleCnt="0"/>
      <dgm:spPr/>
    </dgm:pt>
    <dgm:pt modelId="{3AF45ACC-840D-40B3-BEEE-FCEA57F54562}" type="pres">
      <dgm:prSet presAssocID="{FC1CFF2B-4F2A-4623-9D47-C867E6CC5422}" presName="tx1" presStyleLbl="revTx" presStyleIdx="1" presStyleCnt="4"/>
      <dgm:spPr/>
    </dgm:pt>
    <dgm:pt modelId="{AEF2D24C-91E4-4319-8B5B-AB3AD89DCE72}" type="pres">
      <dgm:prSet presAssocID="{FC1CFF2B-4F2A-4623-9D47-C867E6CC5422}" presName="vert1" presStyleCnt="0"/>
      <dgm:spPr/>
    </dgm:pt>
    <dgm:pt modelId="{3C8F5638-04E6-4DF9-8ED2-E8ED1078A72F}" type="pres">
      <dgm:prSet presAssocID="{1850FC22-3471-4B56-A5AC-CD15340C2D6F}" presName="thickLine" presStyleLbl="alignNode1" presStyleIdx="2" presStyleCnt="4"/>
      <dgm:spPr/>
    </dgm:pt>
    <dgm:pt modelId="{B0517563-ACA4-40EE-9AE9-7E48806F0C13}" type="pres">
      <dgm:prSet presAssocID="{1850FC22-3471-4B56-A5AC-CD15340C2D6F}" presName="horz1" presStyleCnt="0"/>
      <dgm:spPr/>
    </dgm:pt>
    <dgm:pt modelId="{755A05B5-470B-4A60-B963-C6F18DD55532}" type="pres">
      <dgm:prSet presAssocID="{1850FC22-3471-4B56-A5AC-CD15340C2D6F}" presName="tx1" presStyleLbl="revTx" presStyleIdx="2" presStyleCnt="4"/>
      <dgm:spPr/>
    </dgm:pt>
    <dgm:pt modelId="{4D261611-ABFF-42A9-9962-75E57EA1DD80}" type="pres">
      <dgm:prSet presAssocID="{1850FC22-3471-4B56-A5AC-CD15340C2D6F}" presName="vert1" presStyleCnt="0"/>
      <dgm:spPr/>
    </dgm:pt>
    <dgm:pt modelId="{0DC8AC23-F5DB-4280-A982-07966E191D7F}" type="pres">
      <dgm:prSet presAssocID="{3BC6B8C9-1629-49C6-9989-63E0D974C1CC}" presName="thickLine" presStyleLbl="alignNode1" presStyleIdx="3" presStyleCnt="4"/>
      <dgm:spPr/>
    </dgm:pt>
    <dgm:pt modelId="{C9E849D2-1D9D-4971-B271-1424C6859509}" type="pres">
      <dgm:prSet presAssocID="{3BC6B8C9-1629-49C6-9989-63E0D974C1CC}" presName="horz1" presStyleCnt="0"/>
      <dgm:spPr/>
    </dgm:pt>
    <dgm:pt modelId="{48146588-ECC6-4CC7-99BD-DADABBD72BA1}" type="pres">
      <dgm:prSet presAssocID="{3BC6B8C9-1629-49C6-9989-63E0D974C1CC}" presName="tx1" presStyleLbl="revTx" presStyleIdx="3" presStyleCnt="4"/>
      <dgm:spPr/>
    </dgm:pt>
    <dgm:pt modelId="{49C372F4-94F0-46EE-929C-4474B7A5FD93}" type="pres">
      <dgm:prSet presAssocID="{3BC6B8C9-1629-49C6-9989-63E0D974C1CC}" presName="vert1" presStyleCnt="0"/>
      <dgm:spPr/>
    </dgm:pt>
  </dgm:ptLst>
  <dgm:cxnLst>
    <dgm:cxn modelId="{248E0221-C0BA-4149-94DF-05F85F4069A9}" type="presOf" srcId="{FC1CFF2B-4F2A-4623-9D47-C867E6CC5422}" destId="{3AF45ACC-840D-40B3-BEEE-FCEA57F54562}" srcOrd="0" destOrd="0" presId="urn:microsoft.com/office/officeart/2008/layout/LinedList"/>
    <dgm:cxn modelId="{B3C0765C-7C86-43E8-A30F-CCFE987B83EA}" srcId="{6824D0E0-F937-441C-95FE-395A7BA7D038}" destId="{FC1CFF2B-4F2A-4623-9D47-C867E6CC5422}" srcOrd="1" destOrd="0" parTransId="{EE71A9D8-61AE-4DF1-9F94-733AA944F09B}" sibTransId="{3A39E44C-2DCB-45EE-8A0F-A5C67C8E478A}"/>
    <dgm:cxn modelId="{0AC3966B-EFF2-46EC-93AB-1F61DFF5E974}" type="presOf" srcId="{1850FC22-3471-4B56-A5AC-CD15340C2D6F}" destId="{755A05B5-470B-4A60-B963-C6F18DD55532}" srcOrd="0" destOrd="0" presId="urn:microsoft.com/office/officeart/2008/layout/LinedList"/>
    <dgm:cxn modelId="{179AA750-D396-44CB-8687-A6B12A09B99F}" srcId="{6824D0E0-F937-441C-95FE-395A7BA7D038}" destId="{61F24F7C-3683-4E82-BE78-71E188410A6B}" srcOrd="0" destOrd="0" parTransId="{67DF830B-49AF-47A4-9C1F-90AFFEE894A3}" sibTransId="{93C6CF0F-895C-4AC0-B5E5-3BE15CDD8DA1}"/>
    <dgm:cxn modelId="{C5A6CD51-7531-41EA-8496-68E2C8FF86CA}" type="presOf" srcId="{6824D0E0-F937-441C-95FE-395A7BA7D038}" destId="{40F65B05-903C-4414-B5D4-CC18516205F9}" srcOrd="0" destOrd="0" presId="urn:microsoft.com/office/officeart/2008/layout/LinedList"/>
    <dgm:cxn modelId="{FD113F83-7E50-43F3-85F6-D28CF0872CA1}" srcId="{6824D0E0-F937-441C-95FE-395A7BA7D038}" destId="{1850FC22-3471-4B56-A5AC-CD15340C2D6F}" srcOrd="2" destOrd="0" parTransId="{B2C93028-58DF-4C7C-93EF-69F8A800C010}" sibTransId="{2FEF60B0-DC09-4EE7-9A51-DBAF8ECA8A3B}"/>
    <dgm:cxn modelId="{AB3F3F9D-C67B-4E45-BBC3-8C7CAFEF8731}" srcId="{6824D0E0-F937-441C-95FE-395A7BA7D038}" destId="{3BC6B8C9-1629-49C6-9989-63E0D974C1CC}" srcOrd="3" destOrd="0" parTransId="{500E43DA-EE00-4420-B8DB-C5420058A270}" sibTransId="{304552D7-3985-4B45-9FC1-0E232173BD98}"/>
    <dgm:cxn modelId="{7BF4229E-7D3D-4821-B495-B811A11863DB}" type="presOf" srcId="{61F24F7C-3683-4E82-BE78-71E188410A6B}" destId="{2EC1A7A6-6EB3-4A9B-8C34-7108CEFA73ED}" srcOrd="0" destOrd="0" presId="urn:microsoft.com/office/officeart/2008/layout/LinedList"/>
    <dgm:cxn modelId="{14C0DFCB-1D6A-42D4-888B-F3BF9392E987}" type="presOf" srcId="{3BC6B8C9-1629-49C6-9989-63E0D974C1CC}" destId="{48146588-ECC6-4CC7-99BD-DADABBD72BA1}" srcOrd="0" destOrd="0" presId="urn:microsoft.com/office/officeart/2008/layout/LinedList"/>
    <dgm:cxn modelId="{9ECF2615-4EED-4627-A9DC-21C259E01AFD}" type="presParOf" srcId="{40F65B05-903C-4414-B5D4-CC18516205F9}" destId="{30F23A21-055F-4850-B6F5-6A26BCB4B173}" srcOrd="0" destOrd="0" presId="urn:microsoft.com/office/officeart/2008/layout/LinedList"/>
    <dgm:cxn modelId="{78B9C70F-BA8E-4F80-AC1A-1259BDA17201}" type="presParOf" srcId="{40F65B05-903C-4414-B5D4-CC18516205F9}" destId="{8495163E-C136-4224-A922-BECB91A86A4B}" srcOrd="1" destOrd="0" presId="urn:microsoft.com/office/officeart/2008/layout/LinedList"/>
    <dgm:cxn modelId="{DDCB8D2B-2AA4-497A-8E41-41B44DD6E7B7}" type="presParOf" srcId="{8495163E-C136-4224-A922-BECB91A86A4B}" destId="{2EC1A7A6-6EB3-4A9B-8C34-7108CEFA73ED}" srcOrd="0" destOrd="0" presId="urn:microsoft.com/office/officeart/2008/layout/LinedList"/>
    <dgm:cxn modelId="{60D89673-3183-4A15-8E8A-B20D9554467B}" type="presParOf" srcId="{8495163E-C136-4224-A922-BECB91A86A4B}" destId="{3D4DCF16-66F2-49D4-9497-1F61E8E24BCA}" srcOrd="1" destOrd="0" presId="urn:microsoft.com/office/officeart/2008/layout/LinedList"/>
    <dgm:cxn modelId="{1C355D1F-9AD6-4F87-BC47-5887DEBE5349}" type="presParOf" srcId="{40F65B05-903C-4414-B5D4-CC18516205F9}" destId="{24403758-EB99-415A-94AC-0B5548001E44}" srcOrd="2" destOrd="0" presId="urn:microsoft.com/office/officeart/2008/layout/LinedList"/>
    <dgm:cxn modelId="{15D82C43-5904-4F07-A2ED-923CC09DDC4C}" type="presParOf" srcId="{40F65B05-903C-4414-B5D4-CC18516205F9}" destId="{04D3BC6B-309A-45EF-A331-509EBEBD886C}" srcOrd="3" destOrd="0" presId="urn:microsoft.com/office/officeart/2008/layout/LinedList"/>
    <dgm:cxn modelId="{F279BF14-86AA-45BA-9790-04C5F949AB3E}" type="presParOf" srcId="{04D3BC6B-309A-45EF-A331-509EBEBD886C}" destId="{3AF45ACC-840D-40B3-BEEE-FCEA57F54562}" srcOrd="0" destOrd="0" presId="urn:microsoft.com/office/officeart/2008/layout/LinedList"/>
    <dgm:cxn modelId="{E1664455-1856-466C-996F-B54EE0F0D1D2}" type="presParOf" srcId="{04D3BC6B-309A-45EF-A331-509EBEBD886C}" destId="{AEF2D24C-91E4-4319-8B5B-AB3AD89DCE72}" srcOrd="1" destOrd="0" presId="urn:microsoft.com/office/officeart/2008/layout/LinedList"/>
    <dgm:cxn modelId="{FD471E33-8ABF-4802-BB01-153BD2F1C351}" type="presParOf" srcId="{40F65B05-903C-4414-B5D4-CC18516205F9}" destId="{3C8F5638-04E6-4DF9-8ED2-E8ED1078A72F}" srcOrd="4" destOrd="0" presId="urn:microsoft.com/office/officeart/2008/layout/LinedList"/>
    <dgm:cxn modelId="{4F8A84A9-6F4F-4F1A-9986-B1B97EA97B9A}" type="presParOf" srcId="{40F65B05-903C-4414-B5D4-CC18516205F9}" destId="{B0517563-ACA4-40EE-9AE9-7E48806F0C13}" srcOrd="5" destOrd="0" presId="urn:microsoft.com/office/officeart/2008/layout/LinedList"/>
    <dgm:cxn modelId="{2829A76B-0BCE-40B3-91F0-AC7F0647C6F4}" type="presParOf" srcId="{B0517563-ACA4-40EE-9AE9-7E48806F0C13}" destId="{755A05B5-470B-4A60-B963-C6F18DD55532}" srcOrd="0" destOrd="0" presId="urn:microsoft.com/office/officeart/2008/layout/LinedList"/>
    <dgm:cxn modelId="{4F16457B-373C-4BFC-B3A9-42EB8A31A053}" type="presParOf" srcId="{B0517563-ACA4-40EE-9AE9-7E48806F0C13}" destId="{4D261611-ABFF-42A9-9962-75E57EA1DD80}" srcOrd="1" destOrd="0" presId="urn:microsoft.com/office/officeart/2008/layout/LinedList"/>
    <dgm:cxn modelId="{AA306E1B-A954-4B5F-8B46-03C57DA98667}" type="presParOf" srcId="{40F65B05-903C-4414-B5D4-CC18516205F9}" destId="{0DC8AC23-F5DB-4280-A982-07966E191D7F}" srcOrd="6" destOrd="0" presId="urn:microsoft.com/office/officeart/2008/layout/LinedList"/>
    <dgm:cxn modelId="{F25A2B31-8974-4C9E-9273-C92C331C352B}" type="presParOf" srcId="{40F65B05-903C-4414-B5D4-CC18516205F9}" destId="{C9E849D2-1D9D-4971-B271-1424C6859509}" srcOrd="7" destOrd="0" presId="urn:microsoft.com/office/officeart/2008/layout/LinedList"/>
    <dgm:cxn modelId="{21531C5B-EB7C-40E9-ACE0-B745D0ED93A4}" type="presParOf" srcId="{C9E849D2-1D9D-4971-B271-1424C6859509}" destId="{48146588-ECC6-4CC7-99BD-DADABBD72BA1}" srcOrd="0" destOrd="0" presId="urn:microsoft.com/office/officeart/2008/layout/LinedList"/>
    <dgm:cxn modelId="{5F436DAA-AA90-44D8-99C0-5AF9951DCBD1}" type="presParOf" srcId="{C9E849D2-1D9D-4971-B271-1424C6859509}" destId="{49C372F4-94F0-46EE-929C-4474B7A5FD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8DAD4-4D34-472A-8E5C-A03D9BF05F0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39078F5-D5E8-46E4-83CF-114C130B4D1D}">
      <dgm:prSet/>
      <dgm:spPr/>
      <dgm:t>
        <a:bodyPr/>
        <a:lstStyle/>
        <a:p>
          <a:r>
            <a:rPr lang="en-US" dirty="0"/>
            <a:t>The biggest way to protect yourself from having this happen again is to enable Multi-Factor Authentication. Speak with your Admin about setting it up for your account!</a:t>
          </a:r>
        </a:p>
      </dgm:t>
    </dgm:pt>
    <dgm:pt modelId="{1B97DCB8-3978-4DF7-8F38-921147595B73}" type="parTrans" cxnId="{2E6B6AA0-8F47-4274-9491-E08F3B36795D}">
      <dgm:prSet/>
      <dgm:spPr/>
      <dgm:t>
        <a:bodyPr/>
        <a:lstStyle/>
        <a:p>
          <a:endParaRPr lang="en-US"/>
        </a:p>
      </dgm:t>
    </dgm:pt>
    <dgm:pt modelId="{CEBB0494-9E41-432A-B6BB-210C489E382E}" type="sibTrans" cxnId="{2E6B6AA0-8F47-4274-9491-E08F3B36795D}">
      <dgm:prSet/>
      <dgm:spPr/>
      <dgm:t>
        <a:bodyPr/>
        <a:lstStyle/>
        <a:p>
          <a:endParaRPr lang="en-US"/>
        </a:p>
      </dgm:t>
    </dgm:pt>
    <dgm:pt modelId="{D6D4730F-0D01-48D6-982B-2469BEE14746}">
      <dgm:prSet/>
      <dgm:spPr/>
      <dgm:t>
        <a:bodyPr/>
        <a:lstStyle/>
        <a:p>
          <a:r>
            <a:rPr lang="en-US"/>
            <a:t>Multi-factor Authentication can be irritating for users, but the benefits far outweigh the negatives. </a:t>
          </a:r>
        </a:p>
      </dgm:t>
    </dgm:pt>
    <dgm:pt modelId="{DCD1DEDE-42C6-4FC1-BB66-03E5EEE20CD7}" type="parTrans" cxnId="{DDECA453-D853-4BE1-BDE2-648B1F06E194}">
      <dgm:prSet/>
      <dgm:spPr/>
      <dgm:t>
        <a:bodyPr/>
        <a:lstStyle/>
        <a:p>
          <a:endParaRPr lang="en-US"/>
        </a:p>
      </dgm:t>
    </dgm:pt>
    <dgm:pt modelId="{4BC921B9-C024-4869-A93A-180EEBE708E0}" type="sibTrans" cxnId="{DDECA453-D853-4BE1-BDE2-648B1F06E194}">
      <dgm:prSet/>
      <dgm:spPr/>
      <dgm:t>
        <a:bodyPr/>
        <a:lstStyle/>
        <a:p>
          <a:endParaRPr lang="en-US"/>
        </a:p>
      </dgm:t>
    </dgm:pt>
    <dgm:pt modelId="{6EEB4D17-303F-483C-A1C2-A4CE0AC1F015}">
      <dgm:prSet/>
      <dgm:spPr/>
      <dgm:t>
        <a:bodyPr/>
        <a:lstStyle/>
        <a:p>
          <a:r>
            <a:rPr lang="en-US" dirty="0"/>
            <a:t>MFA can be performed through Mobile Device texting, phone calls, or Authenticator Apps like the Microsoft Authenticator App or </a:t>
          </a:r>
          <a:r>
            <a:rPr lang="en-US" dirty="0" err="1"/>
            <a:t>Authy</a:t>
          </a:r>
          <a:r>
            <a:rPr lang="en-US" dirty="0"/>
            <a:t>.</a:t>
          </a:r>
        </a:p>
      </dgm:t>
    </dgm:pt>
    <dgm:pt modelId="{B01668EA-9E7A-49D6-85ED-800083609BD7}" type="parTrans" cxnId="{F3E11DCC-0518-4619-96B4-91659E0EF7AB}">
      <dgm:prSet/>
      <dgm:spPr/>
      <dgm:t>
        <a:bodyPr/>
        <a:lstStyle/>
        <a:p>
          <a:endParaRPr lang="en-US"/>
        </a:p>
      </dgm:t>
    </dgm:pt>
    <dgm:pt modelId="{1C3F3A49-9266-4C9D-900D-25B2354E09D4}" type="sibTrans" cxnId="{F3E11DCC-0518-4619-96B4-91659E0EF7AB}">
      <dgm:prSet/>
      <dgm:spPr/>
      <dgm:t>
        <a:bodyPr/>
        <a:lstStyle/>
        <a:p>
          <a:endParaRPr lang="en-US"/>
        </a:p>
      </dgm:t>
    </dgm:pt>
    <dgm:pt modelId="{FE5AFDB1-D98E-4623-BA1F-0CE6AAC44B38}" type="pres">
      <dgm:prSet presAssocID="{1A18DAD4-4D34-472A-8E5C-A03D9BF05F07}" presName="vert0" presStyleCnt="0">
        <dgm:presLayoutVars>
          <dgm:dir/>
          <dgm:animOne val="branch"/>
          <dgm:animLvl val="lvl"/>
        </dgm:presLayoutVars>
      </dgm:prSet>
      <dgm:spPr/>
    </dgm:pt>
    <dgm:pt modelId="{6D7AF7D8-A3CA-432B-ADA5-C4DF5F28D562}" type="pres">
      <dgm:prSet presAssocID="{B39078F5-D5E8-46E4-83CF-114C130B4D1D}" presName="thickLine" presStyleLbl="alignNode1" presStyleIdx="0" presStyleCnt="3"/>
      <dgm:spPr/>
    </dgm:pt>
    <dgm:pt modelId="{70F4CC2F-E9D6-43D9-AE3A-0FB98D7F35C4}" type="pres">
      <dgm:prSet presAssocID="{B39078F5-D5E8-46E4-83CF-114C130B4D1D}" presName="horz1" presStyleCnt="0"/>
      <dgm:spPr/>
    </dgm:pt>
    <dgm:pt modelId="{7182A668-10B1-4A54-AE7F-B65670A0DC44}" type="pres">
      <dgm:prSet presAssocID="{B39078F5-D5E8-46E4-83CF-114C130B4D1D}" presName="tx1" presStyleLbl="revTx" presStyleIdx="0" presStyleCnt="3"/>
      <dgm:spPr/>
    </dgm:pt>
    <dgm:pt modelId="{BB0EC8BD-3A2B-41D3-86EC-C90787E5A5DC}" type="pres">
      <dgm:prSet presAssocID="{B39078F5-D5E8-46E4-83CF-114C130B4D1D}" presName="vert1" presStyleCnt="0"/>
      <dgm:spPr/>
    </dgm:pt>
    <dgm:pt modelId="{CCB579D8-0877-4D35-9B2C-5A2FED5DBE95}" type="pres">
      <dgm:prSet presAssocID="{D6D4730F-0D01-48D6-982B-2469BEE14746}" presName="thickLine" presStyleLbl="alignNode1" presStyleIdx="1" presStyleCnt="3"/>
      <dgm:spPr/>
    </dgm:pt>
    <dgm:pt modelId="{212558FC-F4B8-47AC-9E4F-A442A2909075}" type="pres">
      <dgm:prSet presAssocID="{D6D4730F-0D01-48D6-982B-2469BEE14746}" presName="horz1" presStyleCnt="0"/>
      <dgm:spPr/>
    </dgm:pt>
    <dgm:pt modelId="{CB5F23AA-C3E0-4ECA-80AD-688B55C8A577}" type="pres">
      <dgm:prSet presAssocID="{D6D4730F-0D01-48D6-982B-2469BEE14746}" presName="tx1" presStyleLbl="revTx" presStyleIdx="1" presStyleCnt="3"/>
      <dgm:spPr/>
    </dgm:pt>
    <dgm:pt modelId="{64351DD4-4CE4-4F6A-9898-33F97CA5E9B8}" type="pres">
      <dgm:prSet presAssocID="{D6D4730F-0D01-48D6-982B-2469BEE14746}" presName="vert1" presStyleCnt="0"/>
      <dgm:spPr/>
    </dgm:pt>
    <dgm:pt modelId="{1753A431-208B-4DDB-8A27-DE0B16F3545D}" type="pres">
      <dgm:prSet presAssocID="{6EEB4D17-303F-483C-A1C2-A4CE0AC1F015}" presName="thickLine" presStyleLbl="alignNode1" presStyleIdx="2" presStyleCnt="3"/>
      <dgm:spPr/>
    </dgm:pt>
    <dgm:pt modelId="{412A55AB-AE12-4F06-9D07-5E8EBD600969}" type="pres">
      <dgm:prSet presAssocID="{6EEB4D17-303F-483C-A1C2-A4CE0AC1F015}" presName="horz1" presStyleCnt="0"/>
      <dgm:spPr/>
    </dgm:pt>
    <dgm:pt modelId="{76608662-E289-4214-9AA0-B55967BD39F7}" type="pres">
      <dgm:prSet presAssocID="{6EEB4D17-303F-483C-A1C2-A4CE0AC1F015}" presName="tx1" presStyleLbl="revTx" presStyleIdx="2" presStyleCnt="3"/>
      <dgm:spPr/>
    </dgm:pt>
    <dgm:pt modelId="{A391CDEF-C9A0-4F1E-85C7-3A968D913F28}" type="pres">
      <dgm:prSet presAssocID="{6EEB4D17-303F-483C-A1C2-A4CE0AC1F015}" presName="vert1" presStyleCnt="0"/>
      <dgm:spPr/>
    </dgm:pt>
  </dgm:ptLst>
  <dgm:cxnLst>
    <dgm:cxn modelId="{583B592E-B82B-43BF-8DFA-F70846D9E2FE}" type="presOf" srcId="{D6D4730F-0D01-48D6-982B-2469BEE14746}" destId="{CB5F23AA-C3E0-4ECA-80AD-688B55C8A577}" srcOrd="0" destOrd="0" presId="urn:microsoft.com/office/officeart/2008/layout/LinedList"/>
    <dgm:cxn modelId="{AC1E235B-D626-48B5-A209-1ACE535F9897}" type="presOf" srcId="{1A18DAD4-4D34-472A-8E5C-A03D9BF05F07}" destId="{FE5AFDB1-D98E-4623-BA1F-0CE6AAC44B38}" srcOrd="0" destOrd="0" presId="urn:microsoft.com/office/officeart/2008/layout/LinedList"/>
    <dgm:cxn modelId="{DDECA453-D853-4BE1-BDE2-648B1F06E194}" srcId="{1A18DAD4-4D34-472A-8E5C-A03D9BF05F07}" destId="{D6D4730F-0D01-48D6-982B-2469BEE14746}" srcOrd="1" destOrd="0" parTransId="{DCD1DEDE-42C6-4FC1-BB66-03E5EEE20CD7}" sibTransId="{4BC921B9-C024-4869-A93A-180EEBE708E0}"/>
    <dgm:cxn modelId="{993A8B8D-3756-453F-A92C-007CB976C23C}" type="presOf" srcId="{B39078F5-D5E8-46E4-83CF-114C130B4D1D}" destId="{7182A668-10B1-4A54-AE7F-B65670A0DC44}" srcOrd="0" destOrd="0" presId="urn:microsoft.com/office/officeart/2008/layout/LinedList"/>
    <dgm:cxn modelId="{2E6B6AA0-8F47-4274-9491-E08F3B36795D}" srcId="{1A18DAD4-4D34-472A-8E5C-A03D9BF05F07}" destId="{B39078F5-D5E8-46E4-83CF-114C130B4D1D}" srcOrd="0" destOrd="0" parTransId="{1B97DCB8-3978-4DF7-8F38-921147595B73}" sibTransId="{CEBB0494-9E41-432A-B6BB-210C489E382E}"/>
    <dgm:cxn modelId="{E81EA2C0-8428-4E68-8B95-73192F5832FC}" type="presOf" srcId="{6EEB4D17-303F-483C-A1C2-A4CE0AC1F015}" destId="{76608662-E289-4214-9AA0-B55967BD39F7}" srcOrd="0" destOrd="0" presId="urn:microsoft.com/office/officeart/2008/layout/LinedList"/>
    <dgm:cxn modelId="{F3E11DCC-0518-4619-96B4-91659E0EF7AB}" srcId="{1A18DAD4-4D34-472A-8E5C-A03D9BF05F07}" destId="{6EEB4D17-303F-483C-A1C2-A4CE0AC1F015}" srcOrd="2" destOrd="0" parTransId="{B01668EA-9E7A-49D6-85ED-800083609BD7}" sibTransId="{1C3F3A49-9266-4C9D-900D-25B2354E09D4}"/>
    <dgm:cxn modelId="{A564C495-3427-4840-9025-ABC23794CE37}" type="presParOf" srcId="{FE5AFDB1-D98E-4623-BA1F-0CE6AAC44B38}" destId="{6D7AF7D8-A3CA-432B-ADA5-C4DF5F28D562}" srcOrd="0" destOrd="0" presId="urn:microsoft.com/office/officeart/2008/layout/LinedList"/>
    <dgm:cxn modelId="{368E83CE-0068-4E50-B960-43C4D23536AB}" type="presParOf" srcId="{FE5AFDB1-D98E-4623-BA1F-0CE6AAC44B38}" destId="{70F4CC2F-E9D6-43D9-AE3A-0FB98D7F35C4}" srcOrd="1" destOrd="0" presId="urn:microsoft.com/office/officeart/2008/layout/LinedList"/>
    <dgm:cxn modelId="{1CB974C4-D8B0-4F68-860B-7132EC1FEC8B}" type="presParOf" srcId="{70F4CC2F-E9D6-43D9-AE3A-0FB98D7F35C4}" destId="{7182A668-10B1-4A54-AE7F-B65670A0DC44}" srcOrd="0" destOrd="0" presId="urn:microsoft.com/office/officeart/2008/layout/LinedList"/>
    <dgm:cxn modelId="{F39AF701-EEFE-41F2-99C0-D7C7564B2466}" type="presParOf" srcId="{70F4CC2F-E9D6-43D9-AE3A-0FB98D7F35C4}" destId="{BB0EC8BD-3A2B-41D3-86EC-C90787E5A5DC}" srcOrd="1" destOrd="0" presId="urn:microsoft.com/office/officeart/2008/layout/LinedList"/>
    <dgm:cxn modelId="{719DEC13-8469-4629-A9C0-4A15A4484952}" type="presParOf" srcId="{FE5AFDB1-D98E-4623-BA1F-0CE6AAC44B38}" destId="{CCB579D8-0877-4D35-9B2C-5A2FED5DBE95}" srcOrd="2" destOrd="0" presId="urn:microsoft.com/office/officeart/2008/layout/LinedList"/>
    <dgm:cxn modelId="{931ACBD9-7F79-48BC-8360-B15085066073}" type="presParOf" srcId="{FE5AFDB1-D98E-4623-BA1F-0CE6AAC44B38}" destId="{212558FC-F4B8-47AC-9E4F-A442A2909075}" srcOrd="3" destOrd="0" presId="urn:microsoft.com/office/officeart/2008/layout/LinedList"/>
    <dgm:cxn modelId="{4EA84969-046D-4B60-9F87-65F0BE7DE130}" type="presParOf" srcId="{212558FC-F4B8-47AC-9E4F-A442A2909075}" destId="{CB5F23AA-C3E0-4ECA-80AD-688B55C8A577}" srcOrd="0" destOrd="0" presId="urn:microsoft.com/office/officeart/2008/layout/LinedList"/>
    <dgm:cxn modelId="{2AB3CC5B-A8FF-4974-99DB-1EE863E53272}" type="presParOf" srcId="{212558FC-F4B8-47AC-9E4F-A442A2909075}" destId="{64351DD4-4CE4-4F6A-9898-33F97CA5E9B8}" srcOrd="1" destOrd="0" presId="urn:microsoft.com/office/officeart/2008/layout/LinedList"/>
    <dgm:cxn modelId="{ECEF32C5-62FD-421E-861C-76ECA8254099}" type="presParOf" srcId="{FE5AFDB1-D98E-4623-BA1F-0CE6AAC44B38}" destId="{1753A431-208B-4DDB-8A27-DE0B16F3545D}" srcOrd="4" destOrd="0" presId="urn:microsoft.com/office/officeart/2008/layout/LinedList"/>
    <dgm:cxn modelId="{5FC635B1-80EA-4841-8EDD-35A44E58BC99}" type="presParOf" srcId="{FE5AFDB1-D98E-4623-BA1F-0CE6AAC44B38}" destId="{412A55AB-AE12-4F06-9D07-5E8EBD600969}" srcOrd="5" destOrd="0" presId="urn:microsoft.com/office/officeart/2008/layout/LinedList"/>
    <dgm:cxn modelId="{14029752-CE43-40A4-BC9F-639CD04EDAE0}" type="presParOf" srcId="{412A55AB-AE12-4F06-9D07-5E8EBD600969}" destId="{76608662-E289-4214-9AA0-B55967BD39F7}" srcOrd="0" destOrd="0" presId="urn:microsoft.com/office/officeart/2008/layout/LinedList"/>
    <dgm:cxn modelId="{286FCBC0-1B83-4F0C-B01C-B0A30227F7EC}" type="presParOf" srcId="{412A55AB-AE12-4F06-9D07-5E8EBD600969}" destId="{A391CDEF-C9A0-4F1E-85C7-3A968D913F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23A21-055F-4850-B6F5-6A26BCB4B173}">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1A7A6-6EB3-4A9B-8C34-7108CEFA73ED}">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en-US" sz="3500" kern="1200"/>
            <a:t>How do I know I’ve been compromised?</a:t>
          </a:r>
        </a:p>
      </dsp:txBody>
      <dsp:txXfrm>
        <a:off x="0" y="0"/>
        <a:ext cx="6900512" cy="1384035"/>
      </dsp:txXfrm>
    </dsp:sp>
    <dsp:sp modelId="{24403758-EB99-415A-94AC-0B5548001E44}">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45ACC-840D-40B3-BEEE-FCEA57F5456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en-US" sz="3500" kern="1200"/>
            <a:t>What to expect if your account has been compromised.</a:t>
          </a:r>
        </a:p>
      </dsp:txBody>
      <dsp:txXfrm>
        <a:off x="0" y="1384035"/>
        <a:ext cx="6900512" cy="1384035"/>
      </dsp:txXfrm>
    </dsp:sp>
    <dsp:sp modelId="{3C8F5638-04E6-4DF9-8ED2-E8ED1078A72F}">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A05B5-470B-4A60-B963-C6F18DD5553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en-US" sz="3500" kern="1200" dirty="0"/>
            <a:t>“My system has been compromised. Now what?”</a:t>
          </a:r>
        </a:p>
      </dsp:txBody>
      <dsp:txXfrm>
        <a:off x="0" y="2768070"/>
        <a:ext cx="6900512" cy="1384035"/>
      </dsp:txXfrm>
    </dsp:sp>
    <dsp:sp modelId="{0DC8AC23-F5DB-4280-A982-07966E191D7F}">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46588-ECC6-4CC7-99BD-DADABBD72BA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100000"/>
            </a:lnSpc>
            <a:spcBef>
              <a:spcPct val="0"/>
            </a:spcBef>
            <a:spcAft>
              <a:spcPct val="35000"/>
            </a:spcAft>
            <a:buNone/>
          </a:pPr>
          <a:r>
            <a:rPr lang="en-US" sz="3500" kern="1200" dirty="0"/>
            <a:t>How to help prevent this from happening again.</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AF7D8-A3CA-432B-ADA5-C4DF5F28D562}">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82A668-10B1-4A54-AE7F-B65670A0DC44}">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The biggest way to protect yourself from having this happen again is to enable Multi-Factor Authentication. Speak with your Admin about setting it up for your account!</a:t>
          </a:r>
        </a:p>
      </dsp:txBody>
      <dsp:txXfrm>
        <a:off x="0" y="2687"/>
        <a:ext cx="6263640" cy="1833104"/>
      </dsp:txXfrm>
    </dsp:sp>
    <dsp:sp modelId="{CCB579D8-0877-4D35-9B2C-5A2FED5DBE95}">
      <dsp:nvSpPr>
        <dsp:cNvPr id="0" name=""/>
        <dsp:cNvSpPr/>
      </dsp:nvSpPr>
      <dsp:spPr>
        <a:xfrm>
          <a:off x="0" y="1835791"/>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F23AA-C3E0-4ECA-80AD-688B55C8A577}">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Multi-factor Authentication can be irritating for users, but the benefits far outweigh the negatives. </a:t>
          </a:r>
        </a:p>
      </dsp:txBody>
      <dsp:txXfrm>
        <a:off x="0" y="1835791"/>
        <a:ext cx="6263640" cy="1833104"/>
      </dsp:txXfrm>
    </dsp:sp>
    <dsp:sp modelId="{1753A431-208B-4DDB-8A27-DE0B16F3545D}">
      <dsp:nvSpPr>
        <dsp:cNvPr id="0" name=""/>
        <dsp:cNvSpPr/>
      </dsp:nvSpPr>
      <dsp:spPr>
        <a:xfrm>
          <a:off x="0" y="3668896"/>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08662-E289-4214-9AA0-B55967BD39F7}">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MFA can be performed through Mobile Device texting, phone calls, or Authenticator Apps like the Microsoft Authenticator App or </a:t>
          </a:r>
          <a:r>
            <a:rPr lang="en-US" sz="2600" kern="1200" dirty="0" err="1"/>
            <a:t>Authy</a:t>
          </a:r>
          <a:r>
            <a:rPr lang="en-US" sz="2600" kern="1200" dirty="0"/>
            <a:t>.</a:t>
          </a:r>
        </a:p>
      </dsp:txBody>
      <dsp:txXfrm>
        <a:off x="0" y="3668896"/>
        <a:ext cx="6263640" cy="1833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5F24-46C4-4F51-8D55-25A593CFD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A5A83-9952-45EC-AE01-EC1A38034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4A3875-8666-4E34-83CC-8F43DA8E3841}"/>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5" name="Footer Placeholder 4">
            <a:extLst>
              <a:ext uri="{FF2B5EF4-FFF2-40B4-BE49-F238E27FC236}">
                <a16:creationId xmlns:a16="http://schemas.microsoft.com/office/drawing/2014/main" id="{AD0621C0-F57E-4164-A47A-B255C2469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18B40-D2F2-4353-A2CF-9979457905A9}"/>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283079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A33B-E7BF-43FE-B803-5D51AF5FD0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682D92-B186-433C-B80F-24C04A9458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D5A4C-4370-46A1-BAB4-8ADD0D7AE251}"/>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5" name="Footer Placeholder 4">
            <a:extLst>
              <a:ext uri="{FF2B5EF4-FFF2-40B4-BE49-F238E27FC236}">
                <a16:creationId xmlns:a16="http://schemas.microsoft.com/office/drawing/2014/main" id="{3C6345CF-17F2-49AF-9A24-796626B66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73D39-9D31-4A83-80B4-3069151599D2}"/>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64740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761EF4-0B76-4AE3-A705-4C8B0B9495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EA1E0-1EA6-4743-BACD-701745DAB3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DE5B6-80B4-4BC7-95E7-A55FF4F86972}"/>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5" name="Footer Placeholder 4">
            <a:extLst>
              <a:ext uri="{FF2B5EF4-FFF2-40B4-BE49-F238E27FC236}">
                <a16:creationId xmlns:a16="http://schemas.microsoft.com/office/drawing/2014/main" id="{9CB52BB4-7131-4779-BD4A-3FA4681B1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C7253-3263-44BD-8423-FEB5262F0414}"/>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327678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0102-6E10-418A-9D37-604440216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AC458-08E4-45BD-A9D6-316BBC269C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42D12-F4C6-44CF-AF02-04E828C02A78}"/>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5" name="Footer Placeholder 4">
            <a:extLst>
              <a:ext uri="{FF2B5EF4-FFF2-40B4-BE49-F238E27FC236}">
                <a16:creationId xmlns:a16="http://schemas.microsoft.com/office/drawing/2014/main" id="{40BDA943-A9FC-4BAB-A3A7-CCB139E49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8A217-D139-49F0-8090-E3DFD6D36E44}"/>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119773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B35B-1E02-4F54-9FA7-2A92AAF81F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06496-0A1F-41B2-BE68-45552EFB66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4E2AB1-5657-4486-9C51-EC852BC5407E}"/>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5" name="Footer Placeholder 4">
            <a:extLst>
              <a:ext uri="{FF2B5EF4-FFF2-40B4-BE49-F238E27FC236}">
                <a16:creationId xmlns:a16="http://schemas.microsoft.com/office/drawing/2014/main" id="{BC1840D9-4822-40DB-8922-282FAF7D5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BCD01-A528-4419-8D02-690F7E2AAEE9}"/>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191159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FAE5-D268-4D87-8698-DDE90A67E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D318D-F160-477C-AA23-27ECD0C49D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DA62FF-085B-4D35-B5F0-2FA804CDA9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8830E5-D036-452A-8D9D-693A042ABF50}"/>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6" name="Footer Placeholder 5">
            <a:extLst>
              <a:ext uri="{FF2B5EF4-FFF2-40B4-BE49-F238E27FC236}">
                <a16:creationId xmlns:a16="http://schemas.microsoft.com/office/drawing/2014/main" id="{E1BA3263-86B9-41C2-B6EA-A79A729463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00D4B-A532-4CE7-A038-9B52524596DB}"/>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1545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64C6-8431-4D18-BA6F-CC63352E4F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038E2-C6A2-4EB1-A95F-BAB07F3B4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7E6D5-9D4C-4928-985F-2E2780E888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660C33-4574-495D-8F76-934E6A2B9C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35212D-D2DE-4E5D-9A4E-E2B7D95407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119A6-9022-492D-9A86-F4A20C3DC7F0}"/>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8" name="Footer Placeholder 7">
            <a:extLst>
              <a:ext uri="{FF2B5EF4-FFF2-40B4-BE49-F238E27FC236}">
                <a16:creationId xmlns:a16="http://schemas.microsoft.com/office/drawing/2014/main" id="{99525019-9721-43C7-A2D8-F6EBA3C8D1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F0BAE6-80EE-4716-9422-F5D659D52051}"/>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5610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79FC-F405-4348-8674-72DF0D1254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6C392F-8572-4F27-A749-86237C385178}"/>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4" name="Footer Placeholder 3">
            <a:extLst>
              <a:ext uri="{FF2B5EF4-FFF2-40B4-BE49-F238E27FC236}">
                <a16:creationId xmlns:a16="http://schemas.microsoft.com/office/drawing/2014/main" id="{D1D54B6F-930B-4A80-BF72-32EBFCE866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4F098C-9223-484D-9607-4DBD523373EF}"/>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226262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D94E0-7C89-443D-A227-9A0AB6F4D959}"/>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3" name="Footer Placeholder 2">
            <a:extLst>
              <a:ext uri="{FF2B5EF4-FFF2-40B4-BE49-F238E27FC236}">
                <a16:creationId xmlns:a16="http://schemas.microsoft.com/office/drawing/2014/main" id="{9E24BCDB-F9F5-4E29-8C19-92713990E6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3EB34D-EC9A-4E56-B5AF-9F967E4CD9B8}"/>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184622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3C4D-1E1B-40E1-931D-8AB5AEEAE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E75EE5-5F23-4B88-8BCF-D1A160286C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A3957E-EB9F-42D6-A5E0-2CC9B59C2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182BA-2041-4F5B-9563-1FFDE8069395}"/>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6" name="Footer Placeholder 5">
            <a:extLst>
              <a:ext uri="{FF2B5EF4-FFF2-40B4-BE49-F238E27FC236}">
                <a16:creationId xmlns:a16="http://schemas.microsoft.com/office/drawing/2014/main" id="{B82CBF7C-1F68-44D3-8D25-14EF580F0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A3734-2A4C-4F0A-B0DD-9C8AA98FC1AD}"/>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346747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DA44-133A-47EC-B144-6C65EBE5F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11E698-BC7E-41A3-B546-222347C26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807C5-1315-42A8-ADDC-A544DCC42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72C2A-1974-4D13-99EA-49D142C7C875}"/>
              </a:ext>
            </a:extLst>
          </p:cNvPr>
          <p:cNvSpPr>
            <a:spLocks noGrp="1"/>
          </p:cNvSpPr>
          <p:nvPr>
            <p:ph type="dt" sz="half" idx="10"/>
          </p:nvPr>
        </p:nvSpPr>
        <p:spPr/>
        <p:txBody>
          <a:bodyPr/>
          <a:lstStyle/>
          <a:p>
            <a:fld id="{D487B509-8F95-41F7-A23E-375D9B775336}" type="datetimeFigureOut">
              <a:rPr lang="en-US" smtClean="0"/>
              <a:t>4/27/2021</a:t>
            </a:fld>
            <a:endParaRPr lang="en-US"/>
          </a:p>
        </p:txBody>
      </p:sp>
      <p:sp>
        <p:nvSpPr>
          <p:cNvPr id="6" name="Footer Placeholder 5">
            <a:extLst>
              <a:ext uri="{FF2B5EF4-FFF2-40B4-BE49-F238E27FC236}">
                <a16:creationId xmlns:a16="http://schemas.microsoft.com/office/drawing/2014/main" id="{CC0CB7BD-1FF5-484D-BCCB-0D126D3BD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BCB6E0-79B3-4FF3-BC2D-D02911298782}"/>
              </a:ext>
            </a:extLst>
          </p:cNvPr>
          <p:cNvSpPr>
            <a:spLocks noGrp="1"/>
          </p:cNvSpPr>
          <p:nvPr>
            <p:ph type="sldNum" sz="quarter" idx="12"/>
          </p:nvPr>
        </p:nvSpPr>
        <p:spPr/>
        <p:txBody>
          <a:bodyPr/>
          <a:lstStyle/>
          <a:p>
            <a:fld id="{59F6E1ED-3136-4E83-A625-DAA3C1FDA318}" type="slidenum">
              <a:rPr lang="en-US" smtClean="0"/>
              <a:t>‹#›</a:t>
            </a:fld>
            <a:endParaRPr lang="en-US"/>
          </a:p>
        </p:txBody>
      </p:sp>
    </p:spTree>
    <p:extLst>
      <p:ext uri="{BB962C8B-B14F-4D97-AF65-F5344CB8AC3E}">
        <p14:creationId xmlns:p14="http://schemas.microsoft.com/office/powerpoint/2010/main" val="179964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9A098-9EE1-40AA-B254-C4D4E7E6D0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0C01AA-9CC9-46E8-81F1-7A1E6A807E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AC5AE-EA4C-485F-9694-268D79251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7B509-8F95-41F7-A23E-375D9B775336}" type="datetimeFigureOut">
              <a:rPr lang="en-US" smtClean="0"/>
              <a:t>4/27/2021</a:t>
            </a:fld>
            <a:endParaRPr lang="en-US"/>
          </a:p>
        </p:txBody>
      </p:sp>
      <p:sp>
        <p:nvSpPr>
          <p:cNvPr id="5" name="Footer Placeholder 4">
            <a:extLst>
              <a:ext uri="{FF2B5EF4-FFF2-40B4-BE49-F238E27FC236}">
                <a16:creationId xmlns:a16="http://schemas.microsoft.com/office/drawing/2014/main" id="{34C80FB6-1633-4FD3-B6CD-316212E9B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F6986D-2A5F-4ABB-AB9F-680E7D4FFD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6E1ED-3136-4E83-A625-DAA3C1FDA318}" type="slidenum">
              <a:rPr lang="en-US" smtClean="0"/>
              <a:t>‹#›</a:t>
            </a:fld>
            <a:endParaRPr lang="en-US"/>
          </a:p>
        </p:txBody>
      </p:sp>
    </p:spTree>
    <p:extLst>
      <p:ext uri="{BB962C8B-B14F-4D97-AF65-F5344CB8AC3E}">
        <p14:creationId xmlns:p14="http://schemas.microsoft.com/office/powerpoint/2010/main" val="214314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ogin.live.com/logout.srf" TargetMode="External"/><Relationship Id="rId2" Type="http://schemas.openxmlformats.org/officeDocument/2006/relationships/hyperlink" Target="https://login.microsoftonline.com/logout.srf"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privateinternetaccess.com/blog/2018/12/why-you-should-never-reuse-your-passwords/"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obilisationlab.org/16-ways-online-privacy-in-a-high-risk-world/" TargetMode="Externa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fewire.com/how-to-tell-a-facebook-friend-from-a-facebook-hacker-2487169"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zellfaze.deviantart.com/art/Silk-Texture-144026615"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5">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403C5B-6A11-471B-9D34-582E10BEF366}"/>
              </a:ext>
            </a:extLst>
          </p:cNvPr>
          <p:cNvSpPr>
            <a:spLocks noGrp="1"/>
          </p:cNvSpPr>
          <p:nvPr>
            <p:ph type="ctrTitle"/>
          </p:nvPr>
        </p:nvSpPr>
        <p:spPr>
          <a:xfrm>
            <a:off x="838200" y="484632"/>
            <a:ext cx="6081713" cy="3566160"/>
          </a:xfrm>
        </p:spPr>
        <p:txBody>
          <a:bodyPr>
            <a:normAutofit/>
          </a:bodyPr>
          <a:lstStyle/>
          <a:p>
            <a:pPr algn="l"/>
            <a:r>
              <a:rPr lang="en-US" sz="6600">
                <a:solidFill>
                  <a:srgbClr val="FFFFFF"/>
                </a:solidFill>
              </a:rPr>
              <a:t>Securing Microsoft 365 for Users</a:t>
            </a:r>
          </a:p>
        </p:txBody>
      </p:sp>
      <p:sp>
        <p:nvSpPr>
          <p:cNvPr id="3" name="Subtitle 2">
            <a:extLst>
              <a:ext uri="{FF2B5EF4-FFF2-40B4-BE49-F238E27FC236}">
                <a16:creationId xmlns:a16="http://schemas.microsoft.com/office/drawing/2014/main" id="{5EAD24B7-E57B-4C79-B1BF-92EDF6F8EC58}"/>
              </a:ext>
            </a:extLst>
          </p:cNvPr>
          <p:cNvSpPr>
            <a:spLocks noGrp="1"/>
          </p:cNvSpPr>
          <p:nvPr>
            <p:ph type="subTitle" idx="1"/>
          </p:nvPr>
        </p:nvSpPr>
        <p:spPr>
          <a:xfrm>
            <a:off x="838200" y="4480560"/>
            <a:ext cx="6081713" cy="1572768"/>
          </a:xfrm>
        </p:spPr>
        <p:txBody>
          <a:bodyPr>
            <a:normAutofit/>
          </a:bodyPr>
          <a:lstStyle/>
          <a:p>
            <a:pPr algn="l"/>
            <a:r>
              <a:rPr lang="en-US">
                <a:solidFill>
                  <a:srgbClr val="FFFFFF"/>
                </a:solidFill>
              </a:rPr>
              <a:t>Presented by Kevin Brosseau</a:t>
            </a:r>
          </a:p>
        </p:txBody>
      </p:sp>
      <p:pic>
        <p:nvPicPr>
          <p:cNvPr id="6" name="Picture 5" descr="Graphical user interface&#10;&#10;Description automatically generated with low confidence">
            <a:extLst>
              <a:ext uri="{FF2B5EF4-FFF2-40B4-BE49-F238E27FC236}">
                <a16:creationId xmlns:a16="http://schemas.microsoft.com/office/drawing/2014/main" id="{8187CCB2-7CFA-4D10-8F98-60A46BACC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654" y="732844"/>
            <a:ext cx="3931920" cy="2005279"/>
          </a:xfrm>
          <a:prstGeom prst="rect">
            <a:avLst/>
          </a:prstGeom>
        </p:spPr>
      </p:pic>
      <p:sp>
        <p:nvSpPr>
          <p:cNvPr id="34"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automatically generated">
            <a:extLst>
              <a:ext uri="{FF2B5EF4-FFF2-40B4-BE49-F238E27FC236}">
                <a16:creationId xmlns:a16="http://schemas.microsoft.com/office/drawing/2014/main" id="{CFF785FC-C407-4224-ADB0-2270A7B872FE}"/>
              </a:ext>
            </a:extLst>
          </p:cNvPr>
          <p:cNvPicPr>
            <a:picLocks noChangeAspect="1"/>
          </p:cNvPicPr>
          <p:nvPr/>
        </p:nvPicPr>
        <p:blipFill>
          <a:blip r:embed="rId3"/>
          <a:stretch>
            <a:fillRect/>
          </a:stretch>
        </p:blipFill>
        <p:spPr>
          <a:xfrm>
            <a:off x="7907654" y="4560287"/>
            <a:ext cx="3931920" cy="688085"/>
          </a:xfrm>
          <a:prstGeom prst="rect">
            <a:avLst/>
          </a:prstGeom>
        </p:spPr>
      </p:pic>
    </p:spTree>
    <p:extLst>
      <p:ext uri="{BB962C8B-B14F-4D97-AF65-F5344CB8AC3E}">
        <p14:creationId xmlns:p14="http://schemas.microsoft.com/office/powerpoint/2010/main" val="690653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C6DB5-7C0F-4213-BCB9-7D6F187D8B88}"/>
              </a:ext>
            </a:extLst>
          </p:cNvPr>
          <p:cNvSpPr>
            <a:spLocks noGrp="1"/>
          </p:cNvSpPr>
          <p:nvPr>
            <p:ph type="title"/>
          </p:nvPr>
        </p:nvSpPr>
        <p:spPr>
          <a:xfrm>
            <a:off x="572493" y="238539"/>
            <a:ext cx="11018520" cy="1434415"/>
          </a:xfrm>
        </p:spPr>
        <p:txBody>
          <a:bodyPr anchor="b">
            <a:normAutofit/>
          </a:bodyPr>
          <a:lstStyle/>
          <a:p>
            <a:r>
              <a:rPr lang="en-US" sz="4600"/>
              <a:t>Change your password and sign out of everything</a:t>
            </a:r>
          </a:p>
        </p:txBody>
      </p:sp>
      <p:sp>
        <p:nvSpPr>
          <p:cNvPr id="8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2">
            <a:extLst>
              <a:ext uri="{FF2B5EF4-FFF2-40B4-BE49-F238E27FC236}">
                <a16:creationId xmlns:a16="http://schemas.microsoft.com/office/drawing/2014/main" id="{8B3D1AEC-EAE4-4DEC-AD1A-9E6C000FFAC3}"/>
              </a:ext>
            </a:extLst>
          </p:cNvPr>
          <p:cNvSpPr>
            <a:spLocks noGrp="1"/>
          </p:cNvSpPr>
          <p:nvPr>
            <p:ph idx="1"/>
          </p:nvPr>
        </p:nvSpPr>
        <p:spPr>
          <a:xfrm>
            <a:off x="572493" y="2071316"/>
            <a:ext cx="6713552" cy="4119172"/>
          </a:xfrm>
        </p:spPr>
        <p:txBody>
          <a:bodyPr anchor="t">
            <a:normAutofit/>
          </a:bodyPr>
          <a:lstStyle/>
          <a:p>
            <a:r>
              <a:rPr lang="en-US" sz="1700" dirty="0"/>
              <a:t>First things first, is to change your password for Microsoft 365.</a:t>
            </a:r>
          </a:p>
          <a:p>
            <a:r>
              <a:rPr lang="en-US" sz="1700" dirty="0"/>
              <a:t>You may need to reach out to your admin to change your password.</a:t>
            </a:r>
          </a:p>
          <a:p>
            <a:r>
              <a:rPr lang="en-US" sz="1700" dirty="0"/>
              <a:t>You then want to sign out of all Microsoft 365 services.</a:t>
            </a:r>
          </a:p>
          <a:p>
            <a:pPr lvl="1"/>
            <a:r>
              <a:rPr lang="en-US" sz="1700" dirty="0"/>
              <a:t>You can do so as a user by going to these two links</a:t>
            </a:r>
          </a:p>
          <a:p>
            <a:pPr lvl="1"/>
            <a:r>
              <a:rPr lang="en-US" sz="1700" dirty="0">
                <a:hlinkClick r:id="rId2"/>
              </a:rPr>
              <a:t>https://login.microsoftonline.com/logout.srf</a:t>
            </a:r>
            <a:endParaRPr lang="en-US" sz="1700" dirty="0"/>
          </a:p>
          <a:p>
            <a:pPr lvl="1"/>
            <a:r>
              <a:rPr lang="en-US" sz="1700" b="0" i="0" u="none" strike="noStrike" dirty="0">
                <a:effectLst/>
                <a:latin typeface="Segoe UI" panose="020B0502040204020203" pitchFamily="34" charset="0"/>
                <a:hlinkClick r:id="rId3"/>
              </a:rPr>
              <a:t>https://login.live.com/logout.srf</a:t>
            </a:r>
            <a:endParaRPr lang="en-US" sz="1700" b="0" i="0" u="none" strike="noStrike" dirty="0">
              <a:effectLst/>
              <a:latin typeface="Segoe UI" panose="020B0502040204020203" pitchFamily="34" charset="0"/>
            </a:endParaRPr>
          </a:p>
          <a:p>
            <a:r>
              <a:rPr lang="en-US" sz="1700" dirty="0">
                <a:latin typeface="Segoe UI" panose="020B0502040204020203" pitchFamily="34" charset="0"/>
              </a:rPr>
              <a:t>You can have your admin sign you out of all services as well from the admin portal. </a:t>
            </a:r>
          </a:p>
          <a:p>
            <a:pPr lvl="1"/>
            <a:r>
              <a:rPr lang="en-US" sz="1700" dirty="0">
                <a:latin typeface="Segoe UI" panose="020B0502040204020203" pitchFamily="34" charset="0"/>
              </a:rPr>
              <a:t>Admins: Go to the admin portal &gt; Users &gt; Active User &gt; Click on the user’s name &gt; Sign-out &gt; “Sign out of all sessions”</a:t>
            </a:r>
          </a:p>
          <a:p>
            <a:pPr lvl="1"/>
            <a:r>
              <a:rPr lang="en-US" sz="1700" dirty="0">
                <a:latin typeface="Segoe UI" panose="020B0502040204020203" pitchFamily="34" charset="0"/>
              </a:rPr>
              <a:t>It can take up to 15 minutes to be fully signed out. </a:t>
            </a:r>
          </a:p>
          <a:p>
            <a:pPr lvl="1"/>
            <a:r>
              <a:rPr lang="en-US" sz="1700" dirty="0">
                <a:latin typeface="Segoe UI" panose="020B0502040204020203" pitchFamily="34" charset="0"/>
              </a:rPr>
              <a:t>This also signs users out of the apps. </a:t>
            </a:r>
          </a:p>
        </p:txBody>
      </p:sp>
      <p:pic>
        <p:nvPicPr>
          <p:cNvPr id="4" name="Picture 3" descr="Graphical user interface, calendar&#10;&#10;Description automatically generated">
            <a:extLst>
              <a:ext uri="{FF2B5EF4-FFF2-40B4-BE49-F238E27FC236}">
                <a16:creationId xmlns:a16="http://schemas.microsoft.com/office/drawing/2014/main" id="{4C9EDD03-D394-4CCB-8992-8914E76C2D4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770" r="31721" b="-1"/>
          <a:stretch/>
        </p:blipFill>
        <p:spPr>
          <a:xfrm>
            <a:off x="7675658" y="2093976"/>
            <a:ext cx="3941064" cy="4096512"/>
          </a:xfrm>
          <a:prstGeom prst="rect">
            <a:avLst/>
          </a:prstGeom>
        </p:spPr>
      </p:pic>
      <p:sp>
        <p:nvSpPr>
          <p:cNvPr id="5" name="TextBox 4">
            <a:extLst>
              <a:ext uri="{FF2B5EF4-FFF2-40B4-BE49-F238E27FC236}">
                <a16:creationId xmlns:a16="http://schemas.microsoft.com/office/drawing/2014/main" id="{574DE94C-F240-4DA5-BC56-A741A6DC5579}"/>
              </a:ext>
            </a:extLst>
          </p:cNvPr>
          <p:cNvSpPr txBox="1"/>
          <p:nvPr/>
        </p:nvSpPr>
        <p:spPr>
          <a:xfrm>
            <a:off x="9309680" y="5990433"/>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www.privateinternetaccess.com/blog/2018/12/why-you-should-never-reuse-your-password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52424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5">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36459B-4DDF-4B92-81CC-0235A3ABA3B0}"/>
              </a:ext>
            </a:extLst>
          </p:cNvPr>
          <p:cNvSpPr>
            <a:spLocks noGrp="1"/>
          </p:cNvSpPr>
          <p:nvPr>
            <p:ph type="title"/>
          </p:nvPr>
        </p:nvSpPr>
        <p:spPr>
          <a:xfrm>
            <a:off x="4797501" y="329184"/>
            <a:ext cx="6755626" cy="1783080"/>
          </a:xfrm>
        </p:spPr>
        <p:txBody>
          <a:bodyPr anchor="b">
            <a:normAutofit/>
          </a:bodyPr>
          <a:lstStyle/>
          <a:p>
            <a:r>
              <a:rPr lang="en-US" sz="5400"/>
              <a:t>Check for unusual email rules</a:t>
            </a:r>
          </a:p>
        </p:txBody>
      </p:sp>
      <p:pic>
        <p:nvPicPr>
          <p:cNvPr id="23" name="Picture 22" descr="Graphical user interface, application, Teams&#10;&#10;Description automatically generated">
            <a:extLst>
              <a:ext uri="{FF2B5EF4-FFF2-40B4-BE49-F238E27FC236}">
                <a16:creationId xmlns:a16="http://schemas.microsoft.com/office/drawing/2014/main" id="{B7BD9141-D589-49B8-ADD9-390568AA3765}"/>
              </a:ext>
            </a:extLst>
          </p:cNvPr>
          <p:cNvPicPr>
            <a:picLocks noChangeAspect="1"/>
          </p:cNvPicPr>
          <p:nvPr/>
        </p:nvPicPr>
        <p:blipFill>
          <a:blip r:embed="rId2"/>
          <a:stretch>
            <a:fillRect/>
          </a:stretch>
        </p:blipFill>
        <p:spPr>
          <a:xfrm>
            <a:off x="427434" y="2023487"/>
            <a:ext cx="4014216" cy="2117499"/>
          </a:xfrm>
          <a:prstGeom prst="rect">
            <a:avLst/>
          </a:prstGeom>
        </p:spPr>
      </p:pic>
      <p:sp>
        <p:nvSpPr>
          <p:cNvPr id="6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54AEAF7-93CC-4192-B84A-A2D43A8B80DC}"/>
              </a:ext>
            </a:extLst>
          </p:cNvPr>
          <p:cNvPicPr>
            <a:picLocks noChangeAspect="1"/>
          </p:cNvPicPr>
          <p:nvPr/>
        </p:nvPicPr>
        <p:blipFill>
          <a:blip r:embed="rId3"/>
          <a:stretch>
            <a:fillRect/>
          </a:stretch>
        </p:blipFill>
        <p:spPr>
          <a:xfrm>
            <a:off x="355838" y="4974228"/>
            <a:ext cx="3995928" cy="449542"/>
          </a:xfrm>
          <a:prstGeom prst="rect">
            <a:avLst/>
          </a:prstGeom>
        </p:spPr>
      </p:pic>
      <p:sp>
        <p:nvSpPr>
          <p:cNvPr id="39" name="Content Placeholder 2">
            <a:extLst>
              <a:ext uri="{FF2B5EF4-FFF2-40B4-BE49-F238E27FC236}">
                <a16:creationId xmlns:a16="http://schemas.microsoft.com/office/drawing/2014/main" id="{0A8EB766-FBE9-4125-BD2F-4BCA1A8B3473}"/>
              </a:ext>
            </a:extLst>
          </p:cNvPr>
          <p:cNvSpPr>
            <a:spLocks noGrp="1"/>
          </p:cNvSpPr>
          <p:nvPr>
            <p:ph idx="1"/>
          </p:nvPr>
        </p:nvSpPr>
        <p:spPr>
          <a:xfrm>
            <a:off x="4797494" y="2706624"/>
            <a:ext cx="6755626" cy="3483864"/>
          </a:xfrm>
        </p:spPr>
        <p:txBody>
          <a:bodyPr>
            <a:normAutofit/>
          </a:bodyPr>
          <a:lstStyle/>
          <a:p>
            <a:r>
              <a:rPr lang="en-US" sz="2200" dirty="0"/>
              <a:t>Sign back into Office on the Web and open up Outlook on the web.</a:t>
            </a:r>
          </a:p>
          <a:p>
            <a:r>
              <a:rPr lang="en-US" sz="2200" dirty="0"/>
              <a:t>Click the gear icon at the top right and then click “view all Outlook settings”</a:t>
            </a:r>
          </a:p>
          <a:p>
            <a:r>
              <a:rPr lang="en-US" sz="2200" dirty="0"/>
              <a:t>Click on rules and review whatever inbox rules are set up.</a:t>
            </a:r>
          </a:p>
          <a:p>
            <a:r>
              <a:rPr lang="en-US" sz="2200" dirty="0"/>
              <a:t>Remove any rules you do not recognize or look odd to you.</a:t>
            </a:r>
          </a:p>
        </p:txBody>
      </p:sp>
      <p:sp>
        <p:nvSpPr>
          <p:cNvPr id="3" name="Arrow: Right 2">
            <a:extLst>
              <a:ext uri="{FF2B5EF4-FFF2-40B4-BE49-F238E27FC236}">
                <a16:creationId xmlns:a16="http://schemas.microsoft.com/office/drawing/2014/main" id="{F247B5D3-F228-4B95-863E-47635864B347}"/>
              </a:ext>
            </a:extLst>
          </p:cNvPr>
          <p:cNvSpPr/>
          <p:nvPr/>
        </p:nvSpPr>
        <p:spPr>
          <a:xfrm rot="7094469">
            <a:off x="1310490" y="3890367"/>
            <a:ext cx="2413388" cy="224550"/>
          </a:xfrm>
          <a:prstGeom prst="rightArrow">
            <a:avLst>
              <a:gd name="adj1" fmla="val 615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97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58FC95-8307-44DE-BE97-54295FDE32B5}"/>
              </a:ext>
            </a:extLst>
          </p:cNvPr>
          <p:cNvSpPr>
            <a:spLocks noGrp="1"/>
          </p:cNvSpPr>
          <p:nvPr>
            <p:ph type="title"/>
          </p:nvPr>
        </p:nvSpPr>
        <p:spPr>
          <a:xfrm>
            <a:off x="630936" y="639520"/>
            <a:ext cx="3429000" cy="1719072"/>
          </a:xfrm>
        </p:spPr>
        <p:txBody>
          <a:bodyPr anchor="b">
            <a:normAutofit/>
          </a:bodyPr>
          <a:lstStyle/>
          <a:p>
            <a:r>
              <a:rPr lang="en-US" sz="4600"/>
              <a:t>Is forwarding enabled?</a:t>
            </a:r>
          </a:p>
        </p:txBody>
      </p:sp>
      <p:sp>
        <p:nvSpPr>
          <p:cNvPr id="3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167911-955A-4E25-9493-DBED399FB331}"/>
              </a:ext>
            </a:extLst>
          </p:cNvPr>
          <p:cNvSpPr>
            <a:spLocks noGrp="1"/>
          </p:cNvSpPr>
          <p:nvPr>
            <p:ph idx="1"/>
          </p:nvPr>
        </p:nvSpPr>
        <p:spPr>
          <a:xfrm>
            <a:off x="630936" y="2807208"/>
            <a:ext cx="3429000" cy="3410712"/>
          </a:xfrm>
        </p:spPr>
        <p:txBody>
          <a:bodyPr anchor="t">
            <a:normAutofit/>
          </a:bodyPr>
          <a:lstStyle/>
          <a:p>
            <a:r>
              <a:rPr lang="en-US" sz="2200"/>
              <a:t>Click on Forwarding and see if Forwarding is enabled and if emails are being forwarded to an unrecognized email address. </a:t>
            </a:r>
          </a:p>
          <a:p>
            <a:r>
              <a:rPr lang="en-US" sz="2200"/>
              <a:t>If so, then make sure “enable forwarding” is not selected.</a:t>
            </a:r>
          </a:p>
          <a:p>
            <a:endParaRPr lang="en-US" sz="2200"/>
          </a:p>
        </p:txBody>
      </p:sp>
      <p:pic>
        <p:nvPicPr>
          <p:cNvPr id="7" name="Picture 6">
            <a:extLst>
              <a:ext uri="{FF2B5EF4-FFF2-40B4-BE49-F238E27FC236}">
                <a16:creationId xmlns:a16="http://schemas.microsoft.com/office/drawing/2014/main" id="{19DC9EC8-4E2B-42B8-BBAB-0F3054133143}"/>
              </a:ext>
            </a:extLst>
          </p:cNvPr>
          <p:cNvPicPr>
            <a:picLocks noChangeAspect="1"/>
          </p:cNvPicPr>
          <p:nvPr/>
        </p:nvPicPr>
        <p:blipFill>
          <a:blip r:embed="rId2"/>
          <a:stretch>
            <a:fillRect/>
          </a:stretch>
        </p:blipFill>
        <p:spPr>
          <a:xfrm>
            <a:off x="4654296" y="917772"/>
            <a:ext cx="6903720" cy="5022456"/>
          </a:xfrm>
          <a:prstGeom prst="rect">
            <a:avLst/>
          </a:prstGeom>
        </p:spPr>
      </p:pic>
    </p:spTree>
    <p:extLst>
      <p:ext uri="{BB962C8B-B14F-4D97-AF65-F5344CB8AC3E}">
        <p14:creationId xmlns:p14="http://schemas.microsoft.com/office/powerpoint/2010/main" val="171495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89A177-2881-448B-AE6E-2B74423F34AA}"/>
              </a:ext>
            </a:extLst>
          </p:cNvPr>
          <p:cNvSpPr>
            <a:spLocks noGrp="1"/>
          </p:cNvSpPr>
          <p:nvPr>
            <p:ph type="title"/>
          </p:nvPr>
        </p:nvSpPr>
        <p:spPr>
          <a:xfrm>
            <a:off x="1115568" y="548640"/>
            <a:ext cx="10168128" cy="1179576"/>
          </a:xfrm>
        </p:spPr>
        <p:txBody>
          <a:bodyPr>
            <a:normAutofit/>
          </a:bodyPr>
          <a:lstStyle/>
          <a:p>
            <a:r>
              <a:rPr lang="en-US" sz="4000"/>
              <a:t>Check your sent items folder</a:t>
            </a:r>
          </a:p>
        </p:txBody>
      </p:sp>
      <p:sp>
        <p:nvSpPr>
          <p:cNvPr id="27" name="Rectangle 26">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3841E60-1413-4E89-8807-BEDA3794AA45}"/>
              </a:ext>
            </a:extLst>
          </p:cNvPr>
          <p:cNvSpPr>
            <a:spLocks noGrp="1"/>
          </p:cNvSpPr>
          <p:nvPr>
            <p:ph idx="1"/>
          </p:nvPr>
        </p:nvSpPr>
        <p:spPr>
          <a:xfrm>
            <a:off x="1115568" y="2481943"/>
            <a:ext cx="10168128" cy="3695020"/>
          </a:xfrm>
        </p:spPr>
        <p:txBody>
          <a:bodyPr>
            <a:normAutofit/>
          </a:bodyPr>
          <a:lstStyle/>
          <a:p>
            <a:r>
              <a:rPr lang="en-US" sz="2200"/>
              <a:t>If the forwarding rules don’t have the sent message selected for deletion, then check the Sent Items folder.</a:t>
            </a:r>
          </a:p>
          <a:p>
            <a:pPr lvl="1"/>
            <a:r>
              <a:rPr lang="en-US" sz="2200"/>
              <a:t>A lot of times, the emails will be sent out en mass via BCC (Blind Carbon Copy).</a:t>
            </a:r>
          </a:p>
          <a:p>
            <a:r>
              <a:rPr lang="en-US" sz="2200"/>
              <a:t>If they have been set for deletion, then you can still check the deleted items folder, and the recoverable items folder.</a:t>
            </a:r>
          </a:p>
          <a:p>
            <a:r>
              <a:rPr lang="en-US" sz="2200"/>
              <a:t>Your Admin might need to run some eDiscovery to look for deleted messages.</a:t>
            </a:r>
          </a:p>
          <a:p>
            <a:endParaRPr lang="en-US" sz="2200"/>
          </a:p>
        </p:txBody>
      </p:sp>
    </p:spTree>
    <p:extLst>
      <p:ext uri="{BB962C8B-B14F-4D97-AF65-F5344CB8AC3E}">
        <p14:creationId xmlns:p14="http://schemas.microsoft.com/office/powerpoint/2010/main" val="78201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F2F566D-9800-429A-BC3D-E105B08A6857}"/>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237" b="2638"/>
          <a:stretch/>
        </p:blipFill>
        <p:spPr>
          <a:xfrm>
            <a:off x="20" y="1"/>
            <a:ext cx="12191980" cy="6857999"/>
          </a:xfrm>
          <a:prstGeom prst="rect">
            <a:avLst/>
          </a:prstGeom>
        </p:spPr>
      </p:pic>
      <p:sp>
        <p:nvSpPr>
          <p:cNvPr id="2" name="Title 1">
            <a:extLst>
              <a:ext uri="{FF2B5EF4-FFF2-40B4-BE49-F238E27FC236}">
                <a16:creationId xmlns:a16="http://schemas.microsoft.com/office/drawing/2014/main" id="{4A0DD9D6-F7A6-4BE8-96EF-47B7A5691AEF}"/>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latin typeface="Arial Rounded MT Bold" panose="020F0704030504030204" pitchFamily="34" charset="0"/>
              </a:rPr>
              <a:t>How do I prevent this happening again?</a:t>
            </a:r>
          </a:p>
        </p:txBody>
      </p:sp>
      <p:sp>
        <p:nvSpPr>
          <p:cNvPr id="3" name="Subtitle 2">
            <a:extLst>
              <a:ext uri="{FF2B5EF4-FFF2-40B4-BE49-F238E27FC236}">
                <a16:creationId xmlns:a16="http://schemas.microsoft.com/office/drawing/2014/main" id="{1C4E206D-E4FE-4BD4-8F3E-E8CAFD59E92E}"/>
              </a:ext>
            </a:extLst>
          </p:cNvPr>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
        <p:nvSpPr>
          <p:cNvPr id="7" name="TextBox 6">
            <a:extLst>
              <a:ext uri="{FF2B5EF4-FFF2-40B4-BE49-F238E27FC236}">
                <a16:creationId xmlns:a16="http://schemas.microsoft.com/office/drawing/2014/main" id="{4EBD90B0-D9E3-4A03-B7F7-05BA3D981A36}"/>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obilisationlab.org/16-ways-online-privacy-in-a-high-risk-worl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972406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7B1A3-29CB-4D11-8652-5112A62AEB24}"/>
              </a:ext>
            </a:extLst>
          </p:cNvPr>
          <p:cNvSpPr>
            <a:spLocks noGrp="1"/>
          </p:cNvSpPr>
          <p:nvPr>
            <p:ph type="title"/>
          </p:nvPr>
        </p:nvSpPr>
        <p:spPr>
          <a:xfrm>
            <a:off x="838200" y="557189"/>
            <a:ext cx="3374136" cy="5567891"/>
          </a:xfrm>
        </p:spPr>
        <p:txBody>
          <a:bodyPr>
            <a:normAutofit/>
          </a:bodyPr>
          <a:lstStyle/>
          <a:p>
            <a:r>
              <a:rPr lang="en-US" sz="4000"/>
              <a:t>Enable Multi-Factor Authentication	</a:t>
            </a:r>
          </a:p>
        </p:txBody>
      </p:sp>
      <p:graphicFrame>
        <p:nvGraphicFramePr>
          <p:cNvPr id="7" name="Content Placeholder 2">
            <a:extLst>
              <a:ext uri="{FF2B5EF4-FFF2-40B4-BE49-F238E27FC236}">
                <a16:creationId xmlns:a16="http://schemas.microsoft.com/office/drawing/2014/main" id="{3DBF445C-1A72-49BD-872C-DF241A4ED095}"/>
              </a:ext>
            </a:extLst>
          </p:cNvPr>
          <p:cNvGraphicFramePr>
            <a:graphicFrameLocks noGrp="1"/>
          </p:cNvGraphicFramePr>
          <p:nvPr>
            <p:ph idx="1"/>
            <p:extLst>
              <p:ext uri="{D42A27DB-BD31-4B8C-83A1-F6EECF244321}">
                <p14:modId xmlns:p14="http://schemas.microsoft.com/office/powerpoint/2010/main" val="48912905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41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1D568-54DC-4BFD-A2E2-CB01C3F9B2A6}"/>
              </a:ext>
            </a:extLst>
          </p:cNvPr>
          <p:cNvSpPr>
            <a:spLocks noGrp="1"/>
          </p:cNvSpPr>
          <p:nvPr>
            <p:ph type="title"/>
          </p:nvPr>
        </p:nvSpPr>
        <p:spPr>
          <a:xfrm>
            <a:off x="630936" y="640080"/>
            <a:ext cx="4818888" cy="1481328"/>
          </a:xfrm>
        </p:spPr>
        <p:txBody>
          <a:bodyPr anchor="b">
            <a:normAutofit/>
          </a:bodyPr>
          <a:lstStyle/>
          <a:p>
            <a:r>
              <a:rPr lang="en-US" sz="4600"/>
              <a:t>Change passwords regularly</a:t>
            </a:r>
          </a:p>
        </p:txBody>
      </p:sp>
      <p:sp>
        <p:nvSpPr>
          <p:cNvPr id="1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E2078E-DBEA-4EF5-9137-FEA79DED3CA9}"/>
              </a:ext>
            </a:extLst>
          </p:cNvPr>
          <p:cNvSpPr>
            <a:spLocks noGrp="1"/>
          </p:cNvSpPr>
          <p:nvPr>
            <p:ph idx="1"/>
          </p:nvPr>
        </p:nvSpPr>
        <p:spPr>
          <a:xfrm>
            <a:off x="630936" y="2660904"/>
            <a:ext cx="4818888" cy="3547872"/>
          </a:xfrm>
        </p:spPr>
        <p:txBody>
          <a:bodyPr anchor="t">
            <a:normAutofit/>
          </a:bodyPr>
          <a:lstStyle/>
          <a:p>
            <a:r>
              <a:rPr lang="en-US" sz="1900"/>
              <a:t>Using different passwords for various services is a great way to protect yourself.</a:t>
            </a:r>
          </a:p>
          <a:p>
            <a:r>
              <a:rPr lang="en-US" sz="1900"/>
              <a:t>Changing your password regularly prevents old passwords from being known and used.</a:t>
            </a:r>
          </a:p>
          <a:p>
            <a:r>
              <a:rPr lang="en-US" sz="1900"/>
              <a:t>Look at generating passwords through a password manager like LastPass, Dashlane, KeePassX</a:t>
            </a:r>
          </a:p>
          <a:p>
            <a:r>
              <a:rPr lang="en-US" sz="1900"/>
              <a:t>Keep your password complex, with a mixture of Capital and lowercase letters, numbers, and special symbols like an exclamation point or an @ symbol. </a:t>
            </a:r>
          </a:p>
        </p:txBody>
      </p:sp>
      <p:pic>
        <p:nvPicPr>
          <p:cNvPr id="6" name="Picture 4" descr="Padlock on computer motherboard">
            <a:extLst>
              <a:ext uri="{FF2B5EF4-FFF2-40B4-BE49-F238E27FC236}">
                <a16:creationId xmlns:a16="http://schemas.microsoft.com/office/drawing/2014/main" id="{BFA22C88-766A-450C-BE51-F17161B049D5}"/>
              </a:ext>
            </a:extLst>
          </p:cNvPr>
          <p:cNvPicPr>
            <a:picLocks noChangeAspect="1"/>
          </p:cNvPicPr>
          <p:nvPr/>
        </p:nvPicPr>
        <p:blipFill rotWithShape="1">
          <a:blip r:embed="rId2"/>
          <a:srcRect l="15763" r="39117" b="-1"/>
          <a:stretch/>
        </p:blipFill>
        <p:spPr>
          <a:xfrm>
            <a:off x="6943366" y="640080"/>
            <a:ext cx="3770332" cy="5577840"/>
          </a:xfrm>
          <a:prstGeom prst="rect">
            <a:avLst/>
          </a:prstGeom>
        </p:spPr>
      </p:pic>
    </p:spTree>
    <p:extLst>
      <p:ext uri="{BB962C8B-B14F-4D97-AF65-F5344CB8AC3E}">
        <p14:creationId xmlns:p14="http://schemas.microsoft.com/office/powerpoint/2010/main" val="98208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E019E-6292-4A73-B086-B029A16E2D6A}"/>
              </a:ext>
            </a:extLst>
          </p:cNvPr>
          <p:cNvSpPr>
            <a:spLocks noGrp="1"/>
          </p:cNvSpPr>
          <p:nvPr>
            <p:ph type="title"/>
          </p:nvPr>
        </p:nvSpPr>
        <p:spPr>
          <a:xfrm>
            <a:off x="630936" y="640080"/>
            <a:ext cx="4818888" cy="1481328"/>
          </a:xfrm>
        </p:spPr>
        <p:txBody>
          <a:bodyPr anchor="b">
            <a:normAutofit/>
          </a:bodyPr>
          <a:lstStyle/>
          <a:p>
            <a:r>
              <a:rPr lang="en-US" sz="3800"/>
              <a:t>Be vigilant in reporting suspicious material</a:t>
            </a:r>
          </a:p>
        </p:txBody>
      </p:sp>
      <p:sp>
        <p:nvSpPr>
          <p:cNvPr id="3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C297D1D-EA80-41FF-A9C8-D945D9E4ACB4}"/>
              </a:ext>
            </a:extLst>
          </p:cNvPr>
          <p:cNvSpPr>
            <a:spLocks noGrp="1"/>
          </p:cNvSpPr>
          <p:nvPr>
            <p:ph idx="1"/>
          </p:nvPr>
        </p:nvSpPr>
        <p:spPr>
          <a:xfrm>
            <a:off x="630936" y="2660904"/>
            <a:ext cx="4818888" cy="3547872"/>
          </a:xfrm>
        </p:spPr>
        <p:txBody>
          <a:bodyPr anchor="t">
            <a:normAutofit/>
          </a:bodyPr>
          <a:lstStyle/>
          <a:p>
            <a:r>
              <a:rPr lang="en-US" sz="2200" dirty="0"/>
              <a:t>If you receive emails that do not look legitimate, engage your IT staff.</a:t>
            </a:r>
          </a:p>
          <a:p>
            <a:r>
              <a:rPr lang="en-US" sz="2200" dirty="0"/>
              <a:t>Your admin can report messages as Phishing or as Spam directly to Microsoft.</a:t>
            </a:r>
          </a:p>
          <a:p>
            <a:r>
              <a:rPr lang="en-US" sz="2200" dirty="0"/>
              <a:t>If your IT Staff have enabled the report phishing and report spam add-ins for Outlook, you can use those to report messages.</a:t>
            </a:r>
          </a:p>
          <a:p>
            <a:endParaRPr lang="en-US" sz="2200" dirty="0"/>
          </a:p>
        </p:txBody>
      </p:sp>
      <p:pic>
        <p:nvPicPr>
          <p:cNvPr id="6" name="Graphic 5" descr="Magnifying glass with solid fill">
            <a:extLst>
              <a:ext uri="{FF2B5EF4-FFF2-40B4-BE49-F238E27FC236}">
                <a16:creationId xmlns:a16="http://schemas.microsoft.com/office/drawing/2014/main" id="{8C49CCBE-639B-40A7-A9BD-2825FDCF28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8141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091AB-B7E1-4392-B5A4-D2115E541AC0}"/>
              </a:ext>
            </a:extLst>
          </p:cNvPr>
          <p:cNvSpPr>
            <a:spLocks noGrp="1"/>
          </p:cNvSpPr>
          <p:nvPr>
            <p:ph type="title"/>
          </p:nvPr>
        </p:nvSpPr>
        <p:spPr>
          <a:xfrm>
            <a:off x="838200" y="365125"/>
            <a:ext cx="10515600" cy="1325563"/>
          </a:xfrm>
        </p:spPr>
        <p:txBody>
          <a:bodyPr>
            <a:normAutofit/>
          </a:bodyPr>
          <a:lstStyle/>
          <a:p>
            <a:r>
              <a:rPr lang="en-US" sz="5400"/>
              <a:t>Learn to spot fake emails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B6D494-E5A7-4A2A-9F9E-C459C1573D83}"/>
              </a:ext>
            </a:extLst>
          </p:cNvPr>
          <p:cNvSpPr>
            <a:spLocks noGrp="1"/>
          </p:cNvSpPr>
          <p:nvPr>
            <p:ph idx="1"/>
          </p:nvPr>
        </p:nvSpPr>
        <p:spPr>
          <a:xfrm>
            <a:off x="838200" y="1929384"/>
            <a:ext cx="10515600" cy="4251960"/>
          </a:xfrm>
        </p:spPr>
        <p:txBody>
          <a:bodyPr>
            <a:normAutofit/>
          </a:bodyPr>
          <a:lstStyle/>
          <a:p>
            <a:r>
              <a:rPr lang="en-US" sz="2200" dirty="0"/>
              <a:t>As a user, there are ways that you can spot a fake email, here are some things to look out for.</a:t>
            </a:r>
          </a:p>
          <a:p>
            <a:pPr lvl="1"/>
            <a:r>
              <a:rPr lang="en-US" sz="2200" dirty="0"/>
              <a:t>Generic greetings or something like “Dear [your email or username] here”. There also might be a lack of personalization. </a:t>
            </a:r>
          </a:p>
          <a:p>
            <a:pPr lvl="1"/>
            <a:r>
              <a:rPr lang="en-US" sz="2200" dirty="0"/>
              <a:t>Improper Grammar is one of the easiest ways to spot a fake email, along with excessive uses of “please” or “kindly” if it’s not expected.</a:t>
            </a:r>
          </a:p>
          <a:p>
            <a:pPr lvl="1"/>
            <a:r>
              <a:rPr lang="en-US" sz="2200" dirty="0"/>
              <a:t>File names in the subject line, usually something related to a .pdf or some sort of “invoice”, especially if there are no additional details.</a:t>
            </a:r>
          </a:p>
          <a:p>
            <a:r>
              <a:rPr lang="en-US" sz="2200" dirty="0"/>
              <a:t>These are a few ways to investigate the content of an email. In the next slide, we’ll go over a few other ways to investigate.</a:t>
            </a:r>
          </a:p>
          <a:p>
            <a:pPr lvl="1"/>
            <a:endParaRPr lang="en-US" sz="2200" dirty="0"/>
          </a:p>
        </p:txBody>
      </p:sp>
    </p:spTree>
    <p:extLst>
      <p:ext uri="{BB962C8B-B14F-4D97-AF65-F5344CB8AC3E}">
        <p14:creationId xmlns:p14="http://schemas.microsoft.com/office/powerpoint/2010/main" val="1379301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E7DEA-33C3-48C5-ABC9-942B9593F170}"/>
              </a:ext>
            </a:extLst>
          </p:cNvPr>
          <p:cNvSpPr>
            <a:spLocks noGrp="1"/>
          </p:cNvSpPr>
          <p:nvPr>
            <p:ph type="title"/>
          </p:nvPr>
        </p:nvSpPr>
        <p:spPr>
          <a:xfrm>
            <a:off x="838200" y="365125"/>
            <a:ext cx="10515600" cy="1325563"/>
          </a:xfrm>
        </p:spPr>
        <p:txBody>
          <a:bodyPr>
            <a:normAutofit/>
          </a:bodyPr>
          <a:lstStyle/>
          <a:p>
            <a:r>
              <a:rPr lang="en-US" sz="5400"/>
              <a:t>Learn to spot fake emails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D8EBF7-A867-48A5-ACEE-87F7D77F22D1}"/>
              </a:ext>
            </a:extLst>
          </p:cNvPr>
          <p:cNvSpPr>
            <a:spLocks noGrp="1"/>
          </p:cNvSpPr>
          <p:nvPr>
            <p:ph idx="1"/>
          </p:nvPr>
        </p:nvSpPr>
        <p:spPr>
          <a:xfrm>
            <a:off x="838200" y="1929384"/>
            <a:ext cx="10515600" cy="4251960"/>
          </a:xfrm>
        </p:spPr>
        <p:txBody>
          <a:bodyPr>
            <a:normAutofit/>
          </a:bodyPr>
          <a:lstStyle/>
          <a:p>
            <a:r>
              <a:rPr lang="en-US" sz="2200" dirty="0"/>
              <a:t>Check the sending addresses.</a:t>
            </a:r>
          </a:p>
          <a:p>
            <a:pPr lvl="1"/>
            <a:r>
              <a:rPr lang="en-US" sz="2200" dirty="0"/>
              <a:t>You might need to expand details to see further, but attackers might spoof the username of the person, but not the actual email address, which might look similar to legitimate email addresses, but will be slightly “off”, like missing a .com and putting in </a:t>
            </a:r>
            <a:r>
              <a:rPr lang="en-US" sz="2200" dirty="0" err="1"/>
              <a:t>.net</a:t>
            </a:r>
            <a:r>
              <a:rPr lang="en-US" sz="2200" dirty="0"/>
              <a:t> or adding extra words.</a:t>
            </a:r>
          </a:p>
          <a:p>
            <a:r>
              <a:rPr lang="en-US" sz="2200" dirty="0"/>
              <a:t>Hover over links to see the URL’s</a:t>
            </a:r>
          </a:p>
          <a:p>
            <a:pPr lvl="1"/>
            <a:r>
              <a:rPr lang="en-US" sz="2200" dirty="0"/>
              <a:t>If a link looks suspicious, don’t click on it, but hover over the link. </a:t>
            </a:r>
          </a:p>
          <a:p>
            <a:pPr lvl="1"/>
            <a:r>
              <a:rPr lang="en-US" sz="2200" dirty="0"/>
              <a:t>Does the link look suspicious? Does it lead to where it’s supposed to? If not, then report the email to your IT Department or Administrator.</a:t>
            </a:r>
          </a:p>
          <a:p>
            <a:pPr lvl="1"/>
            <a:endParaRPr lang="en-US" sz="2200" dirty="0"/>
          </a:p>
        </p:txBody>
      </p:sp>
    </p:spTree>
    <p:extLst>
      <p:ext uri="{BB962C8B-B14F-4D97-AF65-F5344CB8AC3E}">
        <p14:creationId xmlns:p14="http://schemas.microsoft.com/office/powerpoint/2010/main" val="22250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D378F-2BAC-41A2-BB5F-7F5B8B0134AE}"/>
              </a:ext>
            </a:extLst>
          </p:cNvPr>
          <p:cNvSpPr>
            <a:spLocks noGrp="1"/>
          </p:cNvSpPr>
          <p:nvPr>
            <p:ph type="title"/>
          </p:nvPr>
        </p:nvSpPr>
        <p:spPr>
          <a:xfrm>
            <a:off x="635000" y="640823"/>
            <a:ext cx="3418659" cy="5583148"/>
          </a:xfrm>
        </p:spPr>
        <p:txBody>
          <a:bodyPr anchor="ctr">
            <a:normAutofit/>
          </a:bodyPr>
          <a:lstStyle/>
          <a:p>
            <a:r>
              <a:rPr lang="en-US" sz="5400"/>
              <a:t>Webinar Agenda</a:t>
            </a:r>
          </a:p>
        </p:txBody>
      </p:sp>
      <p:sp>
        <p:nvSpPr>
          <p:cNvPr id="4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57B969F-6C3E-4151-B09A-C2D5F7722D0F}"/>
              </a:ext>
            </a:extLst>
          </p:cNvPr>
          <p:cNvGraphicFramePr>
            <a:graphicFrameLocks noGrp="1"/>
          </p:cNvGraphicFramePr>
          <p:nvPr>
            <p:ph idx="1"/>
            <p:extLst>
              <p:ext uri="{D42A27DB-BD31-4B8C-83A1-F6EECF244321}">
                <p14:modId xmlns:p14="http://schemas.microsoft.com/office/powerpoint/2010/main" val="2092262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40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DE6E5C6-FA40-48F3-9EA4-A1A4EFE88B8B}"/>
              </a:ext>
            </a:extLst>
          </p:cNvPr>
          <p:cNvSpPr>
            <a:spLocks noGrp="1"/>
          </p:cNvSpPr>
          <p:nvPr>
            <p:ph type="ctrTitle"/>
          </p:nvPr>
        </p:nvSpPr>
        <p:spPr>
          <a:xfrm>
            <a:off x="2558716" y="955309"/>
            <a:ext cx="7074568" cy="2898975"/>
          </a:xfrm>
        </p:spPr>
        <p:txBody>
          <a:bodyPr>
            <a:normAutofit/>
          </a:bodyPr>
          <a:lstStyle/>
          <a:p>
            <a:r>
              <a:rPr lang="en-US" sz="6600">
                <a:solidFill>
                  <a:srgbClr val="FFFFFF"/>
                </a:solidFill>
              </a:rPr>
              <a:t>Questions?</a:t>
            </a:r>
          </a:p>
        </p:txBody>
      </p:sp>
      <p:sp>
        <p:nvSpPr>
          <p:cNvPr id="3" name="Subtitle 2">
            <a:extLst>
              <a:ext uri="{FF2B5EF4-FFF2-40B4-BE49-F238E27FC236}">
                <a16:creationId xmlns:a16="http://schemas.microsoft.com/office/drawing/2014/main" id="{64AD80BD-9EE1-4063-B60A-072F8D630409}"/>
              </a:ext>
            </a:extLst>
          </p:cNvPr>
          <p:cNvSpPr>
            <a:spLocks noGrp="1"/>
          </p:cNvSpPr>
          <p:nvPr>
            <p:ph type="subTitle" idx="1"/>
          </p:nvPr>
        </p:nvSpPr>
        <p:spPr>
          <a:xfrm>
            <a:off x="2634916" y="4533813"/>
            <a:ext cx="6930189" cy="938463"/>
          </a:xfrm>
        </p:spPr>
        <p:txBody>
          <a:bodyPr>
            <a:normAutofit/>
          </a:bodyPr>
          <a:lstStyle/>
          <a:p>
            <a:endParaRPr lang="en-US">
              <a:solidFill>
                <a:srgbClr val="FFFFFF"/>
              </a:solidFill>
            </a:endParaRP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46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Unlock outline">
            <a:extLst>
              <a:ext uri="{FF2B5EF4-FFF2-40B4-BE49-F238E27FC236}">
                <a16:creationId xmlns:a16="http://schemas.microsoft.com/office/drawing/2014/main" id="{D6A5DE42-AC12-47A8-9E3A-31E58EA508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60" name="Freeform: Shape 5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BD61DB9-036A-4765-BFFC-933D9FC3B74A}"/>
              </a:ext>
            </a:extLst>
          </p:cNvPr>
          <p:cNvSpPr>
            <a:spLocks noGrp="1"/>
          </p:cNvSpPr>
          <p:nvPr>
            <p:ph type="ctrTitle"/>
          </p:nvPr>
        </p:nvSpPr>
        <p:spPr>
          <a:xfrm>
            <a:off x="5622061" y="762538"/>
            <a:ext cx="5649349" cy="3199862"/>
          </a:xfrm>
        </p:spPr>
        <p:txBody>
          <a:bodyPr anchor="b">
            <a:normAutofit/>
          </a:bodyPr>
          <a:lstStyle/>
          <a:p>
            <a:pPr algn="l"/>
            <a:r>
              <a:rPr lang="en-US" sz="6600">
                <a:solidFill>
                  <a:srgbClr val="FFFFFF"/>
                </a:solidFill>
              </a:rPr>
              <a:t>How do I know I’ve been compromised?</a:t>
            </a:r>
          </a:p>
        </p:txBody>
      </p:sp>
      <p:sp>
        <p:nvSpPr>
          <p:cNvPr id="6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29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12E7E-3F21-4FBF-AA83-6B16B81D3152}"/>
              </a:ext>
            </a:extLst>
          </p:cNvPr>
          <p:cNvSpPr>
            <a:spLocks noGrp="1"/>
          </p:cNvSpPr>
          <p:nvPr>
            <p:ph type="title"/>
          </p:nvPr>
        </p:nvSpPr>
        <p:spPr>
          <a:xfrm>
            <a:off x="841248" y="548640"/>
            <a:ext cx="3600860" cy="5431536"/>
          </a:xfrm>
        </p:spPr>
        <p:txBody>
          <a:bodyPr>
            <a:normAutofit/>
          </a:bodyPr>
          <a:lstStyle/>
          <a:p>
            <a:r>
              <a:rPr lang="en-US" sz="4200"/>
              <a:t>How do I know I’ve been compromised?</a:t>
            </a: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7B1DED-F730-43E5-87B9-17FD6E86C599}"/>
              </a:ext>
            </a:extLst>
          </p:cNvPr>
          <p:cNvSpPr>
            <a:spLocks noGrp="1"/>
          </p:cNvSpPr>
          <p:nvPr>
            <p:ph idx="1"/>
          </p:nvPr>
        </p:nvSpPr>
        <p:spPr>
          <a:xfrm>
            <a:off x="5126418" y="552091"/>
            <a:ext cx="6224335" cy="5431536"/>
          </a:xfrm>
        </p:spPr>
        <p:txBody>
          <a:bodyPr anchor="ctr">
            <a:normAutofit/>
          </a:bodyPr>
          <a:lstStyle/>
          <a:p>
            <a:r>
              <a:rPr lang="en-US" sz="1500" dirty="0"/>
              <a:t>Some ways you can tell if you’ve been compromised include:</a:t>
            </a:r>
          </a:p>
          <a:p>
            <a:pPr lvl="1"/>
            <a:r>
              <a:rPr lang="en-US" sz="1500" dirty="0"/>
              <a:t>Emails from people asking why you’ve sent this specific email?</a:t>
            </a:r>
          </a:p>
          <a:p>
            <a:pPr lvl="2"/>
            <a:r>
              <a:rPr lang="en-US" sz="1500" dirty="0"/>
              <a:t>This is one of the key symptoms of a compromised account. People you normally email may have responded asking “Why did you send me this email?”.</a:t>
            </a:r>
          </a:p>
          <a:p>
            <a:pPr lvl="2"/>
            <a:r>
              <a:rPr lang="en-US" sz="1500" dirty="0"/>
              <a:t>The email in question could be riddled with spelling and grammatical mistakes, that you may not normally make. </a:t>
            </a:r>
          </a:p>
          <a:p>
            <a:pPr lvl="1"/>
            <a:r>
              <a:rPr lang="en-US" sz="1500" dirty="0"/>
              <a:t>Lots of messages being sent out that you do not recognize sending out.</a:t>
            </a:r>
          </a:p>
          <a:p>
            <a:pPr lvl="2"/>
            <a:r>
              <a:rPr lang="en-US" sz="1500" dirty="0"/>
              <a:t>Your Sent items folder might be filled with emails that you do not recognize having sent. </a:t>
            </a:r>
          </a:p>
          <a:p>
            <a:pPr lvl="2"/>
            <a:r>
              <a:rPr lang="en-US" sz="1500" dirty="0"/>
              <a:t>This is a possible symptom, but some malicious entities who have gained access to a user’s account may account for this by sending out an email in bulk to many people. </a:t>
            </a:r>
          </a:p>
          <a:p>
            <a:pPr lvl="1"/>
            <a:r>
              <a:rPr lang="en-US" sz="1500" dirty="0"/>
              <a:t>Emails not coming in when they should be.</a:t>
            </a:r>
          </a:p>
          <a:p>
            <a:pPr lvl="2"/>
            <a:r>
              <a:rPr lang="en-US" sz="1500" dirty="0"/>
              <a:t>Someone who has gained access to an account may have set up rules to delete new email messages coming into your mailbox, after forwarding the incoming emails to their own private email accounts of course. </a:t>
            </a:r>
          </a:p>
        </p:txBody>
      </p:sp>
    </p:spTree>
    <p:extLst>
      <p:ext uri="{BB962C8B-B14F-4D97-AF65-F5344CB8AC3E}">
        <p14:creationId xmlns:p14="http://schemas.microsoft.com/office/powerpoint/2010/main" val="340324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sky, light, blue&#10;&#10;Description automatically generated">
            <a:extLst>
              <a:ext uri="{FF2B5EF4-FFF2-40B4-BE49-F238E27FC236}">
                <a16:creationId xmlns:a16="http://schemas.microsoft.com/office/drawing/2014/main" id="{BF036336-CD3C-4772-9600-D30DB95837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4680"/>
          <a:stretch/>
        </p:blipFill>
        <p:spPr>
          <a:xfrm>
            <a:off x="3523488" y="10"/>
            <a:ext cx="8668512" cy="6857990"/>
          </a:xfrm>
          <a:prstGeom prst="rect">
            <a:avLst/>
          </a:prstGeom>
        </p:spPr>
      </p:pic>
      <p:sp>
        <p:nvSpPr>
          <p:cNvPr id="68" name="Rectangle 6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FB5644-E640-45A7-9B54-73DE705411E9}"/>
              </a:ext>
            </a:extLst>
          </p:cNvPr>
          <p:cNvSpPr>
            <a:spLocks noGrp="1"/>
          </p:cNvSpPr>
          <p:nvPr>
            <p:ph type="ctrTitle"/>
          </p:nvPr>
        </p:nvSpPr>
        <p:spPr>
          <a:xfrm>
            <a:off x="477981" y="1122363"/>
            <a:ext cx="4023360" cy="3204134"/>
          </a:xfrm>
        </p:spPr>
        <p:txBody>
          <a:bodyPr anchor="b">
            <a:normAutofit/>
          </a:bodyPr>
          <a:lstStyle/>
          <a:p>
            <a:pPr algn="l"/>
            <a:r>
              <a:rPr lang="en-US" sz="4100">
                <a:latin typeface="Arial Rounded MT Bold" panose="020F0704030504030204" pitchFamily="34" charset="0"/>
              </a:rPr>
              <a:t>What to expect if your account has been compromised.</a:t>
            </a:r>
            <a:br>
              <a:rPr lang="en-US" sz="4100">
                <a:latin typeface="Arial Rounded MT Bold" panose="020F0704030504030204" pitchFamily="34" charset="0"/>
              </a:rPr>
            </a:br>
            <a:endParaRPr lang="en-US" sz="4100">
              <a:latin typeface="Arial Rounded MT Bold" panose="020F0704030504030204" pitchFamily="34" charset="0"/>
            </a:endParaRPr>
          </a:p>
        </p:txBody>
      </p:sp>
      <p:sp>
        <p:nvSpPr>
          <p:cNvPr id="3" name="Subtitle 2">
            <a:extLst>
              <a:ext uri="{FF2B5EF4-FFF2-40B4-BE49-F238E27FC236}">
                <a16:creationId xmlns:a16="http://schemas.microsoft.com/office/drawing/2014/main" id="{06721420-FD33-47BC-9795-229D8518C402}"/>
              </a:ext>
            </a:extLst>
          </p:cNvPr>
          <p:cNvSpPr>
            <a:spLocks noGrp="1"/>
          </p:cNvSpPr>
          <p:nvPr>
            <p:ph type="subTitle" idx="1"/>
          </p:nvPr>
        </p:nvSpPr>
        <p:spPr>
          <a:xfrm>
            <a:off x="477980" y="4872922"/>
            <a:ext cx="4023359" cy="1208141"/>
          </a:xfrm>
        </p:spPr>
        <p:txBody>
          <a:bodyPr>
            <a:normAutofit/>
          </a:bodyPr>
          <a:lstStyle/>
          <a:p>
            <a:pPr algn="l"/>
            <a:endParaRPr lang="en-US" sz="2000"/>
          </a:p>
        </p:txBody>
      </p:sp>
      <p:sp>
        <p:nvSpPr>
          <p:cNvPr id="70" name="Rectangle 6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2" name="Rectangle 7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3066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1"/>
                                        </p:tgtEl>
                                        <p:attrNameLst>
                                          <p:attrName>style.visibility</p:attrName>
                                        </p:attrNameLst>
                                      </p:cBhvr>
                                      <p:to>
                                        <p:strVal val="visible"/>
                                      </p:to>
                                    </p:set>
                                    <p:animEffect transition="in" filter="fade">
                                      <p:cBhvr>
                                        <p:cTn id="10"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8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5787F-0921-44A7-84A6-BDE50C598707}"/>
              </a:ext>
            </a:extLst>
          </p:cNvPr>
          <p:cNvSpPr>
            <a:spLocks noGrp="1"/>
          </p:cNvSpPr>
          <p:nvPr>
            <p:ph type="title"/>
          </p:nvPr>
        </p:nvSpPr>
        <p:spPr>
          <a:xfrm>
            <a:off x="630936" y="640080"/>
            <a:ext cx="4818888" cy="1481328"/>
          </a:xfrm>
        </p:spPr>
        <p:txBody>
          <a:bodyPr anchor="b">
            <a:normAutofit/>
          </a:bodyPr>
          <a:lstStyle/>
          <a:p>
            <a:r>
              <a:rPr lang="en-US" sz="5000"/>
              <a:t>Brand new forwarding rules</a:t>
            </a:r>
          </a:p>
        </p:txBody>
      </p:sp>
      <p:sp>
        <p:nvSpPr>
          <p:cNvPr id="10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57CD06-FB75-4120-A334-16EB07446BF3}"/>
              </a:ext>
            </a:extLst>
          </p:cNvPr>
          <p:cNvSpPr>
            <a:spLocks noGrp="1"/>
          </p:cNvSpPr>
          <p:nvPr>
            <p:ph idx="1"/>
          </p:nvPr>
        </p:nvSpPr>
        <p:spPr>
          <a:xfrm>
            <a:off x="630936" y="2660904"/>
            <a:ext cx="4818888" cy="3547872"/>
          </a:xfrm>
        </p:spPr>
        <p:txBody>
          <a:bodyPr anchor="t">
            <a:normAutofit/>
          </a:bodyPr>
          <a:lstStyle/>
          <a:p>
            <a:r>
              <a:rPr lang="en-US" sz="2000"/>
              <a:t>You might see a bunch of emails from people you know asking if you’ve sent this email.</a:t>
            </a:r>
          </a:p>
          <a:p>
            <a:r>
              <a:rPr lang="en-US" sz="2000"/>
              <a:t>You might notice a lot of messages in sent items?</a:t>
            </a:r>
          </a:p>
          <a:p>
            <a:r>
              <a:rPr lang="en-US" sz="2000"/>
              <a:t>You might not be able to send out email because of too many emails being sent out in a short period of time.</a:t>
            </a:r>
          </a:p>
          <a:p>
            <a:r>
              <a:rPr lang="en-US" sz="2000"/>
              <a:t>You might get NDR (non-delivery receipts/responses) about emails that you have not sent out. </a:t>
            </a:r>
          </a:p>
          <a:p>
            <a:endParaRPr lang="en-US" sz="2000"/>
          </a:p>
        </p:txBody>
      </p:sp>
      <p:pic>
        <p:nvPicPr>
          <p:cNvPr id="58" name="Graphic 6" descr="Envelope">
            <a:extLst>
              <a:ext uri="{FF2B5EF4-FFF2-40B4-BE49-F238E27FC236}">
                <a16:creationId xmlns:a16="http://schemas.microsoft.com/office/drawing/2014/main" id="{0B1CFB30-4947-40F4-85DA-A583C35B06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56808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9" name="Rectangle 16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55AAF-5B95-4388-A5A4-8DCA3A1E8537}"/>
              </a:ext>
            </a:extLst>
          </p:cNvPr>
          <p:cNvSpPr>
            <a:spLocks noGrp="1"/>
          </p:cNvSpPr>
          <p:nvPr>
            <p:ph type="title"/>
          </p:nvPr>
        </p:nvSpPr>
        <p:spPr>
          <a:xfrm>
            <a:off x="630936" y="640080"/>
            <a:ext cx="4818888" cy="1481328"/>
          </a:xfrm>
        </p:spPr>
        <p:txBody>
          <a:bodyPr anchor="b">
            <a:normAutofit/>
          </a:bodyPr>
          <a:lstStyle/>
          <a:p>
            <a:r>
              <a:rPr lang="en-US" sz="4600"/>
              <a:t>Spam, and not the kind sold in stores</a:t>
            </a:r>
          </a:p>
        </p:txBody>
      </p:sp>
      <p:sp>
        <p:nvSpPr>
          <p:cNvPr id="16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5208CE-044B-4358-95FF-032721D824C1}"/>
              </a:ext>
            </a:extLst>
          </p:cNvPr>
          <p:cNvSpPr>
            <a:spLocks noGrp="1"/>
          </p:cNvSpPr>
          <p:nvPr>
            <p:ph idx="1"/>
          </p:nvPr>
        </p:nvSpPr>
        <p:spPr>
          <a:xfrm>
            <a:off x="630936" y="2660904"/>
            <a:ext cx="4818888" cy="3547872"/>
          </a:xfrm>
        </p:spPr>
        <p:txBody>
          <a:bodyPr anchor="t">
            <a:normAutofit/>
          </a:bodyPr>
          <a:lstStyle/>
          <a:p>
            <a:r>
              <a:rPr lang="en-US" sz="2000"/>
              <a:t>When an account is compromised, often the email account will be used to send out spam.</a:t>
            </a:r>
          </a:p>
          <a:p>
            <a:r>
              <a:rPr lang="en-US" sz="2000"/>
              <a:t>Primarily, they will start sending out email to people in the address book.</a:t>
            </a:r>
          </a:p>
          <a:p>
            <a:r>
              <a:rPr lang="en-US" sz="2000"/>
              <a:t>It can be a series of emails, or a single email with users added in via BCC.</a:t>
            </a:r>
          </a:p>
          <a:p>
            <a:r>
              <a:rPr lang="en-US" sz="2000"/>
              <a:t>If you see spam being sent to you or being sent by your account, alert your administrator or IT department immediately. </a:t>
            </a:r>
          </a:p>
        </p:txBody>
      </p:sp>
      <p:pic>
        <p:nvPicPr>
          <p:cNvPr id="87" name="Picture 86" descr="A picture containing text, container, can&#10;&#10;Description automatically generated">
            <a:extLst>
              <a:ext uri="{FF2B5EF4-FFF2-40B4-BE49-F238E27FC236}">
                <a16:creationId xmlns:a16="http://schemas.microsoft.com/office/drawing/2014/main" id="{08B65EB0-9DF4-4D61-A354-36083D47C5B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14885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B7DE3-A313-436F-8AB1-0BE96E72D41D}"/>
              </a:ext>
            </a:extLst>
          </p:cNvPr>
          <p:cNvSpPr>
            <a:spLocks noGrp="1"/>
          </p:cNvSpPr>
          <p:nvPr>
            <p:ph type="title"/>
          </p:nvPr>
        </p:nvSpPr>
        <p:spPr>
          <a:xfrm>
            <a:off x="630936" y="639520"/>
            <a:ext cx="3429000" cy="1719072"/>
          </a:xfrm>
        </p:spPr>
        <p:txBody>
          <a:bodyPr anchor="b">
            <a:normAutofit/>
          </a:bodyPr>
          <a:lstStyle/>
          <a:p>
            <a:r>
              <a:rPr lang="en-US" sz="5400"/>
              <a:t>Snooping around</a:t>
            </a:r>
          </a:p>
        </p:txBody>
      </p:sp>
      <p:sp>
        <p:nvSpPr>
          <p:cNvPr id="9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B8CCB2-3217-4C4F-B6B3-714B23D7038F}"/>
              </a:ext>
            </a:extLst>
          </p:cNvPr>
          <p:cNvSpPr>
            <a:spLocks noGrp="1"/>
          </p:cNvSpPr>
          <p:nvPr>
            <p:ph idx="1"/>
          </p:nvPr>
        </p:nvSpPr>
        <p:spPr>
          <a:xfrm>
            <a:off x="630936" y="2807208"/>
            <a:ext cx="3429000" cy="3410712"/>
          </a:xfrm>
        </p:spPr>
        <p:txBody>
          <a:bodyPr anchor="t">
            <a:normAutofit/>
          </a:bodyPr>
          <a:lstStyle/>
          <a:p>
            <a:r>
              <a:rPr lang="en-US" sz="1900" dirty="0"/>
              <a:t>If you store stuff in OneDrive, chances are someone who has gotten access to your account will start looking into those files.</a:t>
            </a:r>
          </a:p>
          <a:p>
            <a:r>
              <a:rPr lang="en-US" sz="1900" dirty="0"/>
              <a:t>If you see activity that you don’t recognize, like the last accessed date changing to a very recent time, then it might be time to speak with your IT department or Administrator. </a:t>
            </a:r>
          </a:p>
          <a:p>
            <a:endParaRPr lang="en-US" sz="1900" dirty="0"/>
          </a:p>
        </p:txBody>
      </p:sp>
      <p:pic>
        <p:nvPicPr>
          <p:cNvPr id="5" name="Picture 4" descr="Magnifying glass showing decling performance">
            <a:extLst>
              <a:ext uri="{FF2B5EF4-FFF2-40B4-BE49-F238E27FC236}">
                <a16:creationId xmlns:a16="http://schemas.microsoft.com/office/drawing/2014/main" id="{9354E070-0EA9-4866-BE6E-8C6E48C46101}"/>
              </a:ext>
            </a:extLst>
          </p:cNvPr>
          <p:cNvPicPr>
            <a:picLocks noChangeAspect="1"/>
          </p:cNvPicPr>
          <p:nvPr/>
        </p:nvPicPr>
        <p:blipFill rotWithShape="1">
          <a:blip r:embed="rId2">
            <a:extLst>
              <a:ext uri="{28A0092B-C50C-407E-A947-70E740481C1C}">
                <a14:useLocalDpi xmlns:a14="http://schemas.microsoft.com/office/drawing/2010/main" val="0"/>
              </a:ext>
            </a:extLst>
          </a:blip>
          <a:srcRect t="1464" r="23298" b="7627"/>
          <a:stretch/>
        </p:blipFill>
        <p:spPr>
          <a:xfrm>
            <a:off x="4654296" y="698107"/>
            <a:ext cx="6903720" cy="5461785"/>
          </a:xfrm>
          <a:prstGeom prst="rect">
            <a:avLst/>
          </a:prstGeom>
          <a:solidFill>
            <a:srgbClr val="FFFFFF">
              <a:shade val="85000"/>
            </a:srgbClr>
          </a:solidFill>
        </p:spPr>
      </p:pic>
    </p:spTree>
    <p:extLst>
      <p:ext uri="{BB962C8B-B14F-4D97-AF65-F5344CB8AC3E}">
        <p14:creationId xmlns:p14="http://schemas.microsoft.com/office/powerpoint/2010/main" val="221540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rk tools on a red background">
            <a:extLst>
              <a:ext uri="{FF2B5EF4-FFF2-40B4-BE49-F238E27FC236}">
                <a16:creationId xmlns:a16="http://schemas.microsoft.com/office/drawing/2014/main" id="{09E7C87E-E14F-453F-A70E-739D62FBBA1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9330561B-8213-4648-A51E-3D0972866427}"/>
              </a:ext>
            </a:extLst>
          </p:cNvPr>
          <p:cNvSpPr>
            <a:spLocks noGrp="1"/>
          </p:cNvSpPr>
          <p:nvPr>
            <p:ph type="title"/>
          </p:nvPr>
        </p:nvSpPr>
        <p:spPr>
          <a:xfrm>
            <a:off x="1524000" y="528481"/>
            <a:ext cx="9144000" cy="2900518"/>
          </a:xfrm>
        </p:spPr>
        <p:txBody>
          <a:bodyPr vert="horz" lIns="91440" tIns="45720" rIns="91440" bIns="45720" rtlCol="0" anchor="b">
            <a:normAutofit/>
          </a:bodyPr>
          <a:lstStyle/>
          <a:p>
            <a:pPr lvl="0" algn="ctr">
              <a:defRPr cap="all"/>
            </a:pPr>
            <a:r>
              <a:rPr lang="en-US" dirty="0">
                <a:solidFill>
                  <a:srgbClr val="FFFFFF"/>
                </a:solidFill>
                <a:latin typeface="Arial Rounded MT Bold" panose="020F0704030504030204" pitchFamily="34" charset="0"/>
              </a:rPr>
              <a:t>“My Account has been compromised. Now what?”</a:t>
            </a:r>
          </a:p>
        </p:txBody>
      </p:sp>
    </p:spTree>
    <p:extLst>
      <p:ext uri="{BB962C8B-B14F-4D97-AF65-F5344CB8AC3E}">
        <p14:creationId xmlns:p14="http://schemas.microsoft.com/office/powerpoint/2010/main" val="49206911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1319</Words>
  <Application>Microsoft Office PowerPoint</Application>
  <PresentationFormat>Widescreen</PresentationFormat>
  <Paragraphs>86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Rounded MT Bold</vt:lpstr>
      <vt:lpstr>Calibri</vt:lpstr>
      <vt:lpstr>Calibri Light</vt:lpstr>
      <vt:lpstr>Segoe UI</vt:lpstr>
      <vt:lpstr>Office Theme</vt:lpstr>
      <vt:lpstr>Securing Microsoft 365 for Users</vt:lpstr>
      <vt:lpstr>Webinar Agenda</vt:lpstr>
      <vt:lpstr>How do I know I’ve been compromised?</vt:lpstr>
      <vt:lpstr>How do I know I’ve been compromised?</vt:lpstr>
      <vt:lpstr>What to expect if your account has been compromised. </vt:lpstr>
      <vt:lpstr>Brand new forwarding rules</vt:lpstr>
      <vt:lpstr>Spam, and not the kind sold in stores</vt:lpstr>
      <vt:lpstr>Snooping around</vt:lpstr>
      <vt:lpstr>“My Account has been compromised. Now what?”</vt:lpstr>
      <vt:lpstr>Change your password and sign out of everything</vt:lpstr>
      <vt:lpstr>Check for unusual email rules</vt:lpstr>
      <vt:lpstr>Is forwarding enabled?</vt:lpstr>
      <vt:lpstr>Check your sent items folder</vt:lpstr>
      <vt:lpstr>How do I prevent this happening again?</vt:lpstr>
      <vt:lpstr>Enable Multi-Factor Authentication </vt:lpstr>
      <vt:lpstr>Change passwords regularly</vt:lpstr>
      <vt:lpstr>Be vigilant in reporting suspicious material</vt:lpstr>
      <vt:lpstr>Learn to spot fake emails</vt:lpstr>
      <vt:lpstr>Learn to spot fake emails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Microsoft 365</dc:title>
  <dc:creator>Kevin Brosseau</dc:creator>
  <cp:lastModifiedBy>Kevin Brosseau</cp:lastModifiedBy>
  <cp:revision>4</cp:revision>
  <dcterms:created xsi:type="dcterms:W3CDTF">2021-02-02T14:52:16Z</dcterms:created>
  <dcterms:modified xsi:type="dcterms:W3CDTF">2021-04-28T15:55:53Z</dcterms:modified>
</cp:coreProperties>
</file>